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7"/>
  </p:notesMasterIdLst>
  <p:handoutMasterIdLst>
    <p:handoutMasterId r:id="rId18"/>
  </p:handoutMasterIdLst>
  <p:sldIdLst>
    <p:sldId id="256" r:id="rId5"/>
    <p:sldId id="277" r:id="rId6"/>
    <p:sldId id="262" r:id="rId7"/>
    <p:sldId id="257" r:id="rId8"/>
    <p:sldId id="259" r:id="rId9"/>
    <p:sldId id="260" r:id="rId10"/>
    <p:sldId id="274" r:id="rId11"/>
    <p:sldId id="276" r:id="rId12"/>
    <p:sldId id="275" r:id="rId13"/>
    <p:sldId id="279" r:id="rId14"/>
    <p:sldId id="278" r:id="rId15"/>
    <p:sldId id="273" r:id="rId1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w Cen MT" pitchFamily="34" charset="0"/>
        <a:ea typeface="+mn-ea"/>
        <a:cs typeface="+mn-cs"/>
      </a:defRPr>
    </a:lvl1pPr>
    <a:lvl2pPr marL="457200" algn="l" rtl="0" fontAlgn="base">
      <a:spcBef>
        <a:spcPct val="0"/>
      </a:spcBef>
      <a:spcAft>
        <a:spcPct val="0"/>
      </a:spcAft>
      <a:defRPr kern="1200">
        <a:solidFill>
          <a:schemeClr val="tx1"/>
        </a:solidFill>
        <a:latin typeface="Tw Cen MT" pitchFamily="34" charset="0"/>
        <a:ea typeface="+mn-ea"/>
        <a:cs typeface="+mn-cs"/>
      </a:defRPr>
    </a:lvl2pPr>
    <a:lvl3pPr marL="914400" algn="l" rtl="0" fontAlgn="base">
      <a:spcBef>
        <a:spcPct val="0"/>
      </a:spcBef>
      <a:spcAft>
        <a:spcPct val="0"/>
      </a:spcAft>
      <a:defRPr kern="1200">
        <a:solidFill>
          <a:schemeClr val="tx1"/>
        </a:solidFill>
        <a:latin typeface="Tw Cen MT" pitchFamily="34" charset="0"/>
        <a:ea typeface="+mn-ea"/>
        <a:cs typeface="+mn-cs"/>
      </a:defRPr>
    </a:lvl3pPr>
    <a:lvl4pPr marL="1371600" algn="l" rtl="0" fontAlgn="base">
      <a:spcBef>
        <a:spcPct val="0"/>
      </a:spcBef>
      <a:spcAft>
        <a:spcPct val="0"/>
      </a:spcAft>
      <a:defRPr kern="1200">
        <a:solidFill>
          <a:schemeClr val="tx1"/>
        </a:solidFill>
        <a:latin typeface="Tw Cen MT" pitchFamily="34" charset="0"/>
        <a:ea typeface="+mn-ea"/>
        <a:cs typeface="+mn-cs"/>
      </a:defRPr>
    </a:lvl4pPr>
    <a:lvl5pPr marL="1828800" algn="l" rtl="0" fontAlgn="base">
      <a:spcBef>
        <a:spcPct val="0"/>
      </a:spcBef>
      <a:spcAft>
        <a:spcPct val="0"/>
      </a:spcAft>
      <a:defRPr kern="1200">
        <a:solidFill>
          <a:schemeClr val="tx1"/>
        </a:solidFill>
        <a:latin typeface="Tw Cen MT" pitchFamily="34" charset="0"/>
        <a:ea typeface="+mn-ea"/>
        <a:cs typeface="+mn-cs"/>
      </a:defRPr>
    </a:lvl5pPr>
    <a:lvl6pPr marL="2286000" algn="l" defTabSz="914400" rtl="0" eaLnBrk="1" latinLnBrk="0" hangingPunct="1">
      <a:defRPr kern="1200">
        <a:solidFill>
          <a:schemeClr val="tx1"/>
        </a:solidFill>
        <a:latin typeface="Tw Cen MT" pitchFamily="34" charset="0"/>
        <a:ea typeface="+mn-ea"/>
        <a:cs typeface="+mn-cs"/>
      </a:defRPr>
    </a:lvl6pPr>
    <a:lvl7pPr marL="2743200" algn="l" defTabSz="914400" rtl="0" eaLnBrk="1" latinLnBrk="0" hangingPunct="1">
      <a:defRPr kern="1200">
        <a:solidFill>
          <a:schemeClr val="tx1"/>
        </a:solidFill>
        <a:latin typeface="Tw Cen MT" pitchFamily="34" charset="0"/>
        <a:ea typeface="+mn-ea"/>
        <a:cs typeface="+mn-cs"/>
      </a:defRPr>
    </a:lvl7pPr>
    <a:lvl8pPr marL="3200400" algn="l" defTabSz="914400" rtl="0" eaLnBrk="1" latinLnBrk="0" hangingPunct="1">
      <a:defRPr kern="1200">
        <a:solidFill>
          <a:schemeClr val="tx1"/>
        </a:solidFill>
        <a:latin typeface="Tw Cen MT" pitchFamily="34" charset="0"/>
        <a:ea typeface="+mn-ea"/>
        <a:cs typeface="+mn-cs"/>
      </a:defRPr>
    </a:lvl8pPr>
    <a:lvl9pPr marL="3657600" algn="l" defTabSz="914400" rtl="0" eaLnBrk="1" latinLnBrk="0" hangingPunct="1">
      <a:defRPr kern="1200">
        <a:solidFill>
          <a:schemeClr val="tx1"/>
        </a:solidFill>
        <a:latin typeface="Tw Cen MT"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9139"/>
    <a:srgbClr val="85C35C"/>
    <a:srgbClr val="336699"/>
    <a:srgbClr val="60AFDD"/>
    <a:srgbClr val="080808"/>
    <a:srgbClr val="546856"/>
    <a:srgbClr val="78BCF2"/>
    <a:srgbClr val="C1A875"/>
    <a:srgbClr val="255397"/>
    <a:srgbClr val="D88C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098" autoAdjust="0"/>
  </p:normalViewPr>
  <p:slideViewPr>
    <p:cSldViewPr>
      <p:cViewPr varScale="1">
        <p:scale>
          <a:sx n="74" d="100"/>
          <a:sy n="74" d="100"/>
        </p:scale>
        <p:origin x="2058" y="54"/>
      </p:cViewPr>
      <p:guideLst>
        <p:guide orient="horz" pos="2160"/>
        <p:guide pos="2880"/>
      </p:guideLst>
    </p:cSldViewPr>
  </p:slideViewPr>
  <p:notesTextViewPr>
    <p:cViewPr>
      <p:scale>
        <a:sx n="125" d="100"/>
        <a:sy n="125" d="100"/>
      </p:scale>
      <p:origin x="0" y="0"/>
    </p:cViewPr>
  </p:notesTextViewPr>
  <p:sorterViewPr>
    <p:cViewPr>
      <p:scale>
        <a:sx n="125" d="100"/>
        <a:sy n="125" d="100"/>
      </p:scale>
      <p:origin x="0" y="7458"/>
    </p:cViewPr>
  </p:sorterViewPr>
  <p:notesViewPr>
    <p:cSldViewPr>
      <p:cViewPr varScale="1">
        <p:scale>
          <a:sx n="83" d="100"/>
          <a:sy n="83" d="100"/>
        </p:scale>
        <p:origin x="-190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t, Christina M." userId="f0ec64dc-9a37-4e81-8588-f7d6dc015f6d" providerId="ADAL" clId="{63D98F33-E496-42F5-B91B-AEC759E934A3}"/>
    <pc:docChg chg="custSel modSld sldOrd">
      <pc:chgData name="Holt, Christina M." userId="f0ec64dc-9a37-4e81-8588-f7d6dc015f6d" providerId="ADAL" clId="{63D98F33-E496-42F5-B91B-AEC759E934A3}" dt="2019-05-22T22:40:12.004" v="603" actId="20577"/>
      <pc:docMkLst>
        <pc:docMk/>
      </pc:docMkLst>
      <pc:sldChg chg="modSp ord">
        <pc:chgData name="Holt, Christina M." userId="f0ec64dc-9a37-4e81-8588-f7d6dc015f6d" providerId="ADAL" clId="{63D98F33-E496-42F5-B91B-AEC759E934A3}" dt="2019-05-22T22:37:40.686" v="336"/>
        <pc:sldMkLst>
          <pc:docMk/>
          <pc:sldMk cId="3133775278" sldId="257"/>
        </pc:sldMkLst>
        <pc:spChg chg="mod">
          <ac:chgData name="Holt, Christina M." userId="f0ec64dc-9a37-4e81-8588-f7d6dc015f6d" providerId="ADAL" clId="{63D98F33-E496-42F5-B91B-AEC759E934A3}" dt="2019-05-22T22:37:10.923" v="333" actId="1076"/>
          <ac:spMkLst>
            <pc:docMk/>
            <pc:sldMk cId="3133775278" sldId="257"/>
            <ac:spMk id="2" creationId="{00000000-0000-0000-0000-000000000000}"/>
          </ac:spMkLst>
        </pc:spChg>
        <pc:graphicFrameChg chg="mod modGraphic">
          <ac:chgData name="Holt, Christina M." userId="f0ec64dc-9a37-4e81-8588-f7d6dc015f6d" providerId="ADAL" clId="{63D98F33-E496-42F5-B91B-AEC759E934A3}" dt="2019-05-22T22:37:19.358" v="335" actId="255"/>
          <ac:graphicFrameMkLst>
            <pc:docMk/>
            <pc:sldMk cId="3133775278" sldId="257"/>
            <ac:graphicFrameMk id="4" creationId="{46EB3907-506D-49A8-B4AF-CBEAFC6D530A}"/>
          </ac:graphicFrameMkLst>
        </pc:graphicFrameChg>
      </pc:sldChg>
      <pc:sldChg chg="delSp modSp">
        <pc:chgData name="Holt, Christina M." userId="f0ec64dc-9a37-4e81-8588-f7d6dc015f6d" providerId="ADAL" clId="{63D98F33-E496-42F5-B91B-AEC759E934A3}" dt="2019-05-22T22:39:29.025" v="565" actId="1076"/>
        <pc:sldMkLst>
          <pc:docMk/>
          <pc:sldMk cId="3188280865" sldId="273"/>
        </pc:sldMkLst>
        <pc:spChg chg="mod">
          <ac:chgData name="Holt, Christina M." userId="f0ec64dc-9a37-4e81-8588-f7d6dc015f6d" providerId="ADAL" clId="{63D98F33-E496-42F5-B91B-AEC759E934A3}" dt="2019-05-22T22:39:29.025" v="565" actId="1076"/>
          <ac:spMkLst>
            <pc:docMk/>
            <pc:sldMk cId="3188280865" sldId="273"/>
            <ac:spMk id="3" creationId="{00000000-0000-0000-0000-000000000000}"/>
          </ac:spMkLst>
        </pc:spChg>
        <pc:picChg chg="del">
          <ac:chgData name="Holt, Christina M." userId="f0ec64dc-9a37-4e81-8588-f7d6dc015f6d" providerId="ADAL" clId="{63D98F33-E496-42F5-B91B-AEC759E934A3}" dt="2019-05-22T22:39:05.027" v="452" actId="478"/>
          <ac:picMkLst>
            <pc:docMk/>
            <pc:sldMk cId="3188280865" sldId="273"/>
            <ac:picMk id="4" creationId="{538198E8-CE18-4CF5-9193-7B283CF1B1AB}"/>
          </ac:picMkLst>
        </pc:picChg>
        <pc:picChg chg="del">
          <ac:chgData name="Holt, Christina M." userId="f0ec64dc-9a37-4e81-8588-f7d6dc015f6d" providerId="ADAL" clId="{63D98F33-E496-42F5-B91B-AEC759E934A3}" dt="2019-05-22T22:39:04.325" v="451" actId="478"/>
          <ac:picMkLst>
            <pc:docMk/>
            <pc:sldMk cId="3188280865" sldId="273"/>
            <ac:picMk id="5" creationId="{4416A976-4A49-401C-8950-C752789C764A}"/>
          </ac:picMkLst>
        </pc:picChg>
      </pc:sldChg>
      <pc:sldChg chg="modNotesTx">
        <pc:chgData name="Holt, Christina M." userId="f0ec64dc-9a37-4e81-8588-f7d6dc015f6d" providerId="ADAL" clId="{63D98F33-E496-42F5-B91B-AEC759E934A3}" dt="2019-05-22T22:40:12.004" v="603" actId="20577"/>
        <pc:sldMkLst>
          <pc:docMk/>
          <pc:sldMk cId="3040136895" sldId="27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7B04C7-9608-474C-B03A-4FF7228B09E3}" type="doc">
      <dgm:prSet loTypeId="urn:microsoft.com/office/officeart/2005/8/layout/cycle8" loCatId="cycle" qsTypeId="urn:microsoft.com/office/officeart/2005/8/quickstyle/simple1" qsCatId="simple" csTypeId="urn:microsoft.com/office/officeart/2005/8/colors/colorful1" csCatId="colorful" phldr="1"/>
      <dgm:spPr/>
    </dgm:pt>
    <dgm:pt modelId="{2E9B6FEE-E118-4B2F-972C-1362F657E7D3}">
      <dgm:prSet phldrT="[Text]" custT="1"/>
      <dgm:spPr/>
      <dgm:t>
        <a:bodyPr/>
        <a:lstStyle/>
        <a:p>
          <a:r>
            <a:rPr lang="en-US" sz="2000" dirty="0"/>
            <a:t>Poverty and jobs</a:t>
          </a:r>
        </a:p>
        <a:p>
          <a:endParaRPr lang="en-US" sz="2000" dirty="0"/>
        </a:p>
      </dgm:t>
    </dgm:pt>
    <dgm:pt modelId="{B8CACAE9-5BC7-44C8-BE0E-D46FE01F246B}" type="parTrans" cxnId="{12C28D0B-DF15-4A96-BB13-2AA1402CFBFB}">
      <dgm:prSet/>
      <dgm:spPr/>
      <dgm:t>
        <a:bodyPr/>
        <a:lstStyle/>
        <a:p>
          <a:endParaRPr lang="en-US"/>
        </a:p>
      </dgm:t>
    </dgm:pt>
    <dgm:pt modelId="{C07F3502-FF22-4834-B226-286A88559BC4}" type="sibTrans" cxnId="{12C28D0B-DF15-4A96-BB13-2AA1402CFBFB}">
      <dgm:prSet/>
      <dgm:spPr/>
      <dgm:t>
        <a:bodyPr/>
        <a:lstStyle/>
        <a:p>
          <a:endParaRPr lang="en-US"/>
        </a:p>
      </dgm:t>
    </dgm:pt>
    <dgm:pt modelId="{D733F41B-8D19-4A59-B661-58D2A3D397BB}">
      <dgm:prSet phldrT="[Text]" custT="1"/>
      <dgm:spPr/>
      <dgm:t>
        <a:bodyPr/>
        <a:lstStyle/>
        <a:p>
          <a:endParaRPr lang="en-US" sz="2000" dirty="0"/>
        </a:p>
        <a:p>
          <a:r>
            <a:rPr lang="en-US" sz="2000" dirty="0"/>
            <a:t>Behavioral health</a:t>
          </a:r>
        </a:p>
      </dgm:t>
    </dgm:pt>
    <dgm:pt modelId="{F6C974D4-A542-4869-A960-986D87D5B200}" type="parTrans" cxnId="{86D6FE94-CF27-4F9B-8B64-EEBED6A6EA8E}">
      <dgm:prSet/>
      <dgm:spPr/>
      <dgm:t>
        <a:bodyPr/>
        <a:lstStyle/>
        <a:p>
          <a:endParaRPr lang="en-US"/>
        </a:p>
      </dgm:t>
    </dgm:pt>
    <dgm:pt modelId="{C6696E9E-945B-48F9-838E-4265D2F15E04}" type="sibTrans" cxnId="{86D6FE94-CF27-4F9B-8B64-EEBED6A6EA8E}">
      <dgm:prSet/>
      <dgm:spPr/>
      <dgm:t>
        <a:bodyPr/>
        <a:lstStyle/>
        <a:p>
          <a:endParaRPr lang="en-US"/>
        </a:p>
      </dgm:t>
    </dgm:pt>
    <dgm:pt modelId="{D0B98A77-28FE-47CD-AA52-5642F098CF9F}">
      <dgm:prSet phldrT="[Text]" custT="1"/>
      <dgm:spPr/>
      <dgm:t>
        <a:bodyPr/>
        <a:lstStyle/>
        <a:p>
          <a:r>
            <a:rPr lang="en-US" sz="2000" dirty="0"/>
            <a:t>Safe and affordable housing</a:t>
          </a:r>
        </a:p>
        <a:p>
          <a:endParaRPr lang="en-US" sz="2000" dirty="0"/>
        </a:p>
      </dgm:t>
    </dgm:pt>
    <dgm:pt modelId="{758BA060-712B-4531-A35C-AA2BF05B6231}" type="parTrans" cxnId="{5812F15D-91AB-4175-A42F-029D6B00A1AA}">
      <dgm:prSet/>
      <dgm:spPr/>
      <dgm:t>
        <a:bodyPr/>
        <a:lstStyle/>
        <a:p>
          <a:endParaRPr lang="en-US"/>
        </a:p>
      </dgm:t>
    </dgm:pt>
    <dgm:pt modelId="{7C28AB43-4325-4B93-97C9-3A52F897D42E}" type="sibTrans" cxnId="{5812F15D-91AB-4175-A42F-029D6B00A1AA}">
      <dgm:prSet/>
      <dgm:spPr/>
      <dgm:t>
        <a:bodyPr/>
        <a:lstStyle/>
        <a:p>
          <a:endParaRPr lang="en-US"/>
        </a:p>
      </dgm:t>
    </dgm:pt>
    <dgm:pt modelId="{9CF3467D-E5E2-4D32-B0AC-40269DB88479}">
      <dgm:prSet custT="1"/>
      <dgm:spPr/>
      <dgm:t>
        <a:bodyPr/>
        <a:lstStyle/>
        <a:p>
          <a:endParaRPr lang="en-US" sz="2000" dirty="0"/>
        </a:p>
        <a:p>
          <a:endParaRPr lang="en-US" sz="2000" dirty="0"/>
        </a:p>
        <a:p>
          <a:r>
            <a:rPr lang="en-US" sz="2000" dirty="0"/>
            <a:t>Access to healthy food and physical activity</a:t>
          </a:r>
        </a:p>
      </dgm:t>
    </dgm:pt>
    <dgm:pt modelId="{107A56FA-D93F-4FCC-99F3-AFF4C4816693}" type="parTrans" cxnId="{7D35AAB6-0C64-47F1-89AF-2C0E01E1CB9A}">
      <dgm:prSet/>
      <dgm:spPr/>
      <dgm:t>
        <a:bodyPr/>
        <a:lstStyle/>
        <a:p>
          <a:endParaRPr lang="en-US"/>
        </a:p>
      </dgm:t>
    </dgm:pt>
    <dgm:pt modelId="{572A116A-8E30-4556-BBAA-C90F0191464D}" type="sibTrans" cxnId="{7D35AAB6-0C64-47F1-89AF-2C0E01E1CB9A}">
      <dgm:prSet/>
      <dgm:spPr/>
      <dgm:t>
        <a:bodyPr/>
        <a:lstStyle/>
        <a:p>
          <a:endParaRPr lang="en-US"/>
        </a:p>
      </dgm:t>
    </dgm:pt>
    <dgm:pt modelId="{32E078F0-18E4-4719-9B85-B6DC6BB13403}" type="pres">
      <dgm:prSet presAssocID="{057B04C7-9608-474C-B03A-4FF7228B09E3}" presName="compositeShape" presStyleCnt="0">
        <dgm:presLayoutVars>
          <dgm:chMax val="7"/>
          <dgm:dir/>
          <dgm:resizeHandles val="exact"/>
        </dgm:presLayoutVars>
      </dgm:prSet>
      <dgm:spPr/>
    </dgm:pt>
    <dgm:pt modelId="{6ECA740B-2EF1-49B6-8754-FA60C64498CA}" type="pres">
      <dgm:prSet presAssocID="{057B04C7-9608-474C-B03A-4FF7228B09E3}" presName="wedge1" presStyleLbl="node1" presStyleIdx="0" presStyleCnt="4"/>
      <dgm:spPr/>
    </dgm:pt>
    <dgm:pt modelId="{A67D1383-537A-4D61-BAD7-2201ADC76BA7}" type="pres">
      <dgm:prSet presAssocID="{057B04C7-9608-474C-B03A-4FF7228B09E3}" presName="dummy1a" presStyleCnt="0"/>
      <dgm:spPr/>
    </dgm:pt>
    <dgm:pt modelId="{0648A398-8289-4F7E-933C-B21A73FC0A2E}" type="pres">
      <dgm:prSet presAssocID="{057B04C7-9608-474C-B03A-4FF7228B09E3}" presName="dummy1b" presStyleCnt="0"/>
      <dgm:spPr/>
    </dgm:pt>
    <dgm:pt modelId="{998A0013-40E8-46BA-9A20-E6E5A11CAAA8}" type="pres">
      <dgm:prSet presAssocID="{057B04C7-9608-474C-B03A-4FF7228B09E3}" presName="wedge1Tx" presStyleLbl="node1" presStyleIdx="0" presStyleCnt="4">
        <dgm:presLayoutVars>
          <dgm:chMax val="0"/>
          <dgm:chPref val="0"/>
          <dgm:bulletEnabled val="1"/>
        </dgm:presLayoutVars>
      </dgm:prSet>
      <dgm:spPr/>
    </dgm:pt>
    <dgm:pt modelId="{80CB9F7C-6C59-490B-B558-C61962C048F8}" type="pres">
      <dgm:prSet presAssocID="{057B04C7-9608-474C-B03A-4FF7228B09E3}" presName="wedge2" presStyleLbl="node1" presStyleIdx="1" presStyleCnt="4"/>
      <dgm:spPr/>
    </dgm:pt>
    <dgm:pt modelId="{24F3244B-80D0-470A-95F4-2ECCFECA2CEF}" type="pres">
      <dgm:prSet presAssocID="{057B04C7-9608-474C-B03A-4FF7228B09E3}" presName="dummy2a" presStyleCnt="0"/>
      <dgm:spPr/>
    </dgm:pt>
    <dgm:pt modelId="{8E90747B-06D8-4436-B32E-6631E4D3B813}" type="pres">
      <dgm:prSet presAssocID="{057B04C7-9608-474C-B03A-4FF7228B09E3}" presName="dummy2b" presStyleCnt="0"/>
      <dgm:spPr/>
    </dgm:pt>
    <dgm:pt modelId="{61CA94D5-AE27-4785-A2D7-7F46E129FCC1}" type="pres">
      <dgm:prSet presAssocID="{057B04C7-9608-474C-B03A-4FF7228B09E3}" presName="wedge2Tx" presStyleLbl="node1" presStyleIdx="1" presStyleCnt="4">
        <dgm:presLayoutVars>
          <dgm:chMax val="0"/>
          <dgm:chPref val="0"/>
          <dgm:bulletEnabled val="1"/>
        </dgm:presLayoutVars>
      </dgm:prSet>
      <dgm:spPr/>
    </dgm:pt>
    <dgm:pt modelId="{2CB1FA1B-1863-4C3B-B96C-BD9996022767}" type="pres">
      <dgm:prSet presAssocID="{057B04C7-9608-474C-B03A-4FF7228B09E3}" presName="wedge3" presStyleLbl="node1" presStyleIdx="2" presStyleCnt="4"/>
      <dgm:spPr/>
    </dgm:pt>
    <dgm:pt modelId="{D84A2823-287D-42FF-A636-1D5629DE5C0E}" type="pres">
      <dgm:prSet presAssocID="{057B04C7-9608-474C-B03A-4FF7228B09E3}" presName="dummy3a" presStyleCnt="0"/>
      <dgm:spPr/>
    </dgm:pt>
    <dgm:pt modelId="{9B1EDFCD-2E77-4FE8-B156-83658FA26F40}" type="pres">
      <dgm:prSet presAssocID="{057B04C7-9608-474C-B03A-4FF7228B09E3}" presName="dummy3b" presStyleCnt="0"/>
      <dgm:spPr/>
    </dgm:pt>
    <dgm:pt modelId="{A3B3FCE8-ED24-4FFE-90C1-60F88D6112CF}" type="pres">
      <dgm:prSet presAssocID="{057B04C7-9608-474C-B03A-4FF7228B09E3}" presName="wedge3Tx" presStyleLbl="node1" presStyleIdx="2" presStyleCnt="4">
        <dgm:presLayoutVars>
          <dgm:chMax val="0"/>
          <dgm:chPref val="0"/>
          <dgm:bulletEnabled val="1"/>
        </dgm:presLayoutVars>
      </dgm:prSet>
      <dgm:spPr/>
    </dgm:pt>
    <dgm:pt modelId="{7D66AABF-CD84-4861-AC0F-927FB60E3D1C}" type="pres">
      <dgm:prSet presAssocID="{057B04C7-9608-474C-B03A-4FF7228B09E3}" presName="wedge4" presStyleLbl="node1" presStyleIdx="3" presStyleCnt="4"/>
      <dgm:spPr/>
    </dgm:pt>
    <dgm:pt modelId="{D9175566-227E-472E-930F-F589E3EDE4D6}" type="pres">
      <dgm:prSet presAssocID="{057B04C7-9608-474C-B03A-4FF7228B09E3}" presName="dummy4a" presStyleCnt="0"/>
      <dgm:spPr/>
    </dgm:pt>
    <dgm:pt modelId="{0483BC80-9801-409C-B401-EDB9A014E875}" type="pres">
      <dgm:prSet presAssocID="{057B04C7-9608-474C-B03A-4FF7228B09E3}" presName="dummy4b" presStyleCnt="0"/>
      <dgm:spPr/>
    </dgm:pt>
    <dgm:pt modelId="{F3A69BEB-45F2-4B2C-86E4-E6B58A0F105E}" type="pres">
      <dgm:prSet presAssocID="{057B04C7-9608-474C-B03A-4FF7228B09E3}" presName="wedge4Tx" presStyleLbl="node1" presStyleIdx="3" presStyleCnt="4">
        <dgm:presLayoutVars>
          <dgm:chMax val="0"/>
          <dgm:chPref val="0"/>
          <dgm:bulletEnabled val="1"/>
        </dgm:presLayoutVars>
      </dgm:prSet>
      <dgm:spPr/>
    </dgm:pt>
    <dgm:pt modelId="{FAEAF2F0-699A-4361-A403-E4E683E761FC}" type="pres">
      <dgm:prSet presAssocID="{C07F3502-FF22-4834-B226-286A88559BC4}" presName="arrowWedge1" presStyleLbl="fgSibTrans2D1" presStyleIdx="0" presStyleCnt="4"/>
      <dgm:spPr/>
    </dgm:pt>
    <dgm:pt modelId="{D3F857AD-54DF-4695-8CEF-695A7F6B286A}" type="pres">
      <dgm:prSet presAssocID="{572A116A-8E30-4556-BBAA-C90F0191464D}" presName="arrowWedge2" presStyleLbl="fgSibTrans2D1" presStyleIdx="1" presStyleCnt="4"/>
      <dgm:spPr/>
    </dgm:pt>
    <dgm:pt modelId="{CD7097FE-51EA-478D-AE9A-94800B7A8CDF}" type="pres">
      <dgm:prSet presAssocID="{C6696E9E-945B-48F9-838E-4265D2F15E04}" presName="arrowWedge3" presStyleLbl="fgSibTrans2D1" presStyleIdx="2" presStyleCnt="4"/>
      <dgm:spPr/>
    </dgm:pt>
    <dgm:pt modelId="{99F9FEDA-E3B5-47D2-BEDD-4F31396E13A3}" type="pres">
      <dgm:prSet presAssocID="{7C28AB43-4325-4B93-97C9-3A52F897D42E}" presName="arrowWedge4" presStyleLbl="fgSibTrans2D1" presStyleIdx="3" presStyleCnt="4"/>
      <dgm:spPr/>
    </dgm:pt>
  </dgm:ptLst>
  <dgm:cxnLst>
    <dgm:cxn modelId="{702DD706-B0DB-471C-AF49-D399B39C6CD6}" type="presOf" srcId="{9CF3467D-E5E2-4D32-B0AC-40269DB88479}" destId="{80CB9F7C-6C59-490B-B558-C61962C048F8}" srcOrd="0" destOrd="0" presId="urn:microsoft.com/office/officeart/2005/8/layout/cycle8"/>
    <dgm:cxn modelId="{384EFF0A-C374-40CE-9AEB-B9F42A5FDDE8}" type="presOf" srcId="{9CF3467D-E5E2-4D32-B0AC-40269DB88479}" destId="{61CA94D5-AE27-4785-A2D7-7F46E129FCC1}" srcOrd="1" destOrd="0" presId="urn:microsoft.com/office/officeart/2005/8/layout/cycle8"/>
    <dgm:cxn modelId="{12C28D0B-DF15-4A96-BB13-2AA1402CFBFB}" srcId="{057B04C7-9608-474C-B03A-4FF7228B09E3}" destId="{2E9B6FEE-E118-4B2F-972C-1362F657E7D3}" srcOrd="0" destOrd="0" parTransId="{B8CACAE9-5BC7-44C8-BE0E-D46FE01F246B}" sibTransId="{C07F3502-FF22-4834-B226-286A88559BC4}"/>
    <dgm:cxn modelId="{A0DF441B-3380-4F9B-8A8B-D09BA8AE374E}" type="presOf" srcId="{D733F41B-8D19-4A59-B661-58D2A3D397BB}" destId="{2CB1FA1B-1863-4C3B-B96C-BD9996022767}" srcOrd="0" destOrd="0" presId="urn:microsoft.com/office/officeart/2005/8/layout/cycle8"/>
    <dgm:cxn modelId="{FED23520-7927-4F1B-9FEA-0649193A362E}" type="presOf" srcId="{D0B98A77-28FE-47CD-AA52-5642F098CF9F}" destId="{F3A69BEB-45F2-4B2C-86E4-E6B58A0F105E}" srcOrd="1" destOrd="0" presId="urn:microsoft.com/office/officeart/2005/8/layout/cycle8"/>
    <dgm:cxn modelId="{73F8CE22-6AB4-4C3D-A381-8E6AE7AC46D6}" type="presOf" srcId="{2E9B6FEE-E118-4B2F-972C-1362F657E7D3}" destId="{6ECA740B-2EF1-49B6-8754-FA60C64498CA}" srcOrd="0" destOrd="0" presId="urn:microsoft.com/office/officeart/2005/8/layout/cycle8"/>
    <dgm:cxn modelId="{2680CA23-E540-44BA-8161-9FFCB746CB07}" type="presOf" srcId="{D733F41B-8D19-4A59-B661-58D2A3D397BB}" destId="{A3B3FCE8-ED24-4FFE-90C1-60F88D6112CF}" srcOrd="1" destOrd="0" presId="urn:microsoft.com/office/officeart/2005/8/layout/cycle8"/>
    <dgm:cxn modelId="{5812F15D-91AB-4175-A42F-029D6B00A1AA}" srcId="{057B04C7-9608-474C-B03A-4FF7228B09E3}" destId="{D0B98A77-28FE-47CD-AA52-5642F098CF9F}" srcOrd="3" destOrd="0" parTransId="{758BA060-712B-4531-A35C-AA2BF05B6231}" sibTransId="{7C28AB43-4325-4B93-97C9-3A52F897D42E}"/>
    <dgm:cxn modelId="{623B4E82-113B-47A2-AD88-BF54BD33961F}" type="presOf" srcId="{2E9B6FEE-E118-4B2F-972C-1362F657E7D3}" destId="{998A0013-40E8-46BA-9A20-E6E5A11CAAA8}" srcOrd="1" destOrd="0" presId="urn:microsoft.com/office/officeart/2005/8/layout/cycle8"/>
    <dgm:cxn modelId="{E9ED9D8A-1972-43B7-A1FA-CFB0775123CF}" type="presOf" srcId="{057B04C7-9608-474C-B03A-4FF7228B09E3}" destId="{32E078F0-18E4-4719-9B85-B6DC6BB13403}" srcOrd="0" destOrd="0" presId="urn:microsoft.com/office/officeart/2005/8/layout/cycle8"/>
    <dgm:cxn modelId="{86D6FE94-CF27-4F9B-8B64-EEBED6A6EA8E}" srcId="{057B04C7-9608-474C-B03A-4FF7228B09E3}" destId="{D733F41B-8D19-4A59-B661-58D2A3D397BB}" srcOrd="2" destOrd="0" parTransId="{F6C974D4-A542-4869-A960-986D87D5B200}" sibTransId="{C6696E9E-945B-48F9-838E-4265D2F15E04}"/>
    <dgm:cxn modelId="{71E3F7AB-7E4F-409A-9E49-92034CD3D5A8}" type="presOf" srcId="{D0B98A77-28FE-47CD-AA52-5642F098CF9F}" destId="{7D66AABF-CD84-4861-AC0F-927FB60E3D1C}" srcOrd="0" destOrd="0" presId="urn:microsoft.com/office/officeart/2005/8/layout/cycle8"/>
    <dgm:cxn modelId="{7D35AAB6-0C64-47F1-89AF-2C0E01E1CB9A}" srcId="{057B04C7-9608-474C-B03A-4FF7228B09E3}" destId="{9CF3467D-E5E2-4D32-B0AC-40269DB88479}" srcOrd="1" destOrd="0" parTransId="{107A56FA-D93F-4FCC-99F3-AFF4C4816693}" sibTransId="{572A116A-8E30-4556-BBAA-C90F0191464D}"/>
    <dgm:cxn modelId="{56E3A90B-41EE-413B-95EA-0F11B3A5277C}" type="presParOf" srcId="{32E078F0-18E4-4719-9B85-B6DC6BB13403}" destId="{6ECA740B-2EF1-49B6-8754-FA60C64498CA}" srcOrd="0" destOrd="0" presId="urn:microsoft.com/office/officeart/2005/8/layout/cycle8"/>
    <dgm:cxn modelId="{29C98E43-4101-4FCE-887B-BC44640BAA3E}" type="presParOf" srcId="{32E078F0-18E4-4719-9B85-B6DC6BB13403}" destId="{A67D1383-537A-4D61-BAD7-2201ADC76BA7}" srcOrd="1" destOrd="0" presId="urn:microsoft.com/office/officeart/2005/8/layout/cycle8"/>
    <dgm:cxn modelId="{D19A1B03-A94B-4694-B89E-E99CF4437173}" type="presParOf" srcId="{32E078F0-18E4-4719-9B85-B6DC6BB13403}" destId="{0648A398-8289-4F7E-933C-B21A73FC0A2E}" srcOrd="2" destOrd="0" presId="urn:microsoft.com/office/officeart/2005/8/layout/cycle8"/>
    <dgm:cxn modelId="{5CCA0FDD-FE95-4DBF-B7CC-769B5B6DD555}" type="presParOf" srcId="{32E078F0-18E4-4719-9B85-B6DC6BB13403}" destId="{998A0013-40E8-46BA-9A20-E6E5A11CAAA8}" srcOrd="3" destOrd="0" presId="urn:microsoft.com/office/officeart/2005/8/layout/cycle8"/>
    <dgm:cxn modelId="{E1CB503E-E9AC-438E-B0BD-D178CCF7FD06}" type="presParOf" srcId="{32E078F0-18E4-4719-9B85-B6DC6BB13403}" destId="{80CB9F7C-6C59-490B-B558-C61962C048F8}" srcOrd="4" destOrd="0" presId="urn:microsoft.com/office/officeart/2005/8/layout/cycle8"/>
    <dgm:cxn modelId="{C3B81CC6-6C5A-45F7-A9F8-06C2E20773A5}" type="presParOf" srcId="{32E078F0-18E4-4719-9B85-B6DC6BB13403}" destId="{24F3244B-80D0-470A-95F4-2ECCFECA2CEF}" srcOrd="5" destOrd="0" presId="urn:microsoft.com/office/officeart/2005/8/layout/cycle8"/>
    <dgm:cxn modelId="{22FA3C70-139E-4506-A384-703958CA1C1D}" type="presParOf" srcId="{32E078F0-18E4-4719-9B85-B6DC6BB13403}" destId="{8E90747B-06D8-4436-B32E-6631E4D3B813}" srcOrd="6" destOrd="0" presId="urn:microsoft.com/office/officeart/2005/8/layout/cycle8"/>
    <dgm:cxn modelId="{7478D373-E3FB-4E3B-8C5E-E20F10CF1F3B}" type="presParOf" srcId="{32E078F0-18E4-4719-9B85-B6DC6BB13403}" destId="{61CA94D5-AE27-4785-A2D7-7F46E129FCC1}" srcOrd="7" destOrd="0" presId="urn:microsoft.com/office/officeart/2005/8/layout/cycle8"/>
    <dgm:cxn modelId="{69F60AF2-F6DF-4FDC-8561-7FCEC5170C4F}" type="presParOf" srcId="{32E078F0-18E4-4719-9B85-B6DC6BB13403}" destId="{2CB1FA1B-1863-4C3B-B96C-BD9996022767}" srcOrd="8" destOrd="0" presId="urn:microsoft.com/office/officeart/2005/8/layout/cycle8"/>
    <dgm:cxn modelId="{2EB91720-E8C8-4076-BF54-B0B5506A4C5E}" type="presParOf" srcId="{32E078F0-18E4-4719-9B85-B6DC6BB13403}" destId="{D84A2823-287D-42FF-A636-1D5629DE5C0E}" srcOrd="9" destOrd="0" presId="urn:microsoft.com/office/officeart/2005/8/layout/cycle8"/>
    <dgm:cxn modelId="{080E47C7-85C4-466A-9451-5B8FE3974EB0}" type="presParOf" srcId="{32E078F0-18E4-4719-9B85-B6DC6BB13403}" destId="{9B1EDFCD-2E77-4FE8-B156-83658FA26F40}" srcOrd="10" destOrd="0" presId="urn:microsoft.com/office/officeart/2005/8/layout/cycle8"/>
    <dgm:cxn modelId="{F7184206-4AB5-45FE-82A8-8EB0EC522671}" type="presParOf" srcId="{32E078F0-18E4-4719-9B85-B6DC6BB13403}" destId="{A3B3FCE8-ED24-4FFE-90C1-60F88D6112CF}" srcOrd="11" destOrd="0" presId="urn:microsoft.com/office/officeart/2005/8/layout/cycle8"/>
    <dgm:cxn modelId="{AEA2CF67-6B89-43CA-B3F8-9B3D99FB3BBC}" type="presParOf" srcId="{32E078F0-18E4-4719-9B85-B6DC6BB13403}" destId="{7D66AABF-CD84-4861-AC0F-927FB60E3D1C}" srcOrd="12" destOrd="0" presId="urn:microsoft.com/office/officeart/2005/8/layout/cycle8"/>
    <dgm:cxn modelId="{610E9852-8DFF-4337-84EF-F05A0667075D}" type="presParOf" srcId="{32E078F0-18E4-4719-9B85-B6DC6BB13403}" destId="{D9175566-227E-472E-930F-F589E3EDE4D6}" srcOrd="13" destOrd="0" presId="urn:microsoft.com/office/officeart/2005/8/layout/cycle8"/>
    <dgm:cxn modelId="{8B3B51DD-3C71-41D3-B674-844A43B0277C}" type="presParOf" srcId="{32E078F0-18E4-4719-9B85-B6DC6BB13403}" destId="{0483BC80-9801-409C-B401-EDB9A014E875}" srcOrd="14" destOrd="0" presId="urn:microsoft.com/office/officeart/2005/8/layout/cycle8"/>
    <dgm:cxn modelId="{7500022F-F2FB-40E1-81D9-2949DF346ECC}" type="presParOf" srcId="{32E078F0-18E4-4719-9B85-B6DC6BB13403}" destId="{F3A69BEB-45F2-4B2C-86E4-E6B58A0F105E}" srcOrd="15" destOrd="0" presId="urn:microsoft.com/office/officeart/2005/8/layout/cycle8"/>
    <dgm:cxn modelId="{21054A66-025D-4C7A-883A-D6B8728D6112}" type="presParOf" srcId="{32E078F0-18E4-4719-9B85-B6DC6BB13403}" destId="{FAEAF2F0-699A-4361-A403-E4E683E761FC}" srcOrd="16" destOrd="0" presId="urn:microsoft.com/office/officeart/2005/8/layout/cycle8"/>
    <dgm:cxn modelId="{71908E1A-D1ED-43C0-B833-DC6F069AEDA2}" type="presParOf" srcId="{32E078F0-18E4-4719-9B85-B6DC6BB13403}" destId="{D3F857AD-54DF-4695-8CEF-695A7F6B286A}" srcOrd="17" destOrd="0" presId="urn:microsoft.com/office/officeart/2005/8/layout/cycle8"/>
    <dgm:cxn modelId="{6133D011-7953-41F4-B9A6-D266F156E6DB}" type="presParOf" srcId="{32E078F0-18E4-4719-9B85-B6DC6BB13403}" destId="{CD7097FE-51EA-478D-AE9A-94800B7A8CDF}" srcOrd="18" destOrd="0" presId="urn:microsoft.com/office/officeart/2005/8/layout/cycle8"/>
    <dgm:cxn modelId="{EB5F5F6B-B8D6-4441-9B4F-0EFC5DFD5492}" type="presParOf" srcId="{32E078F0-18E4-4719-9B85-B6DC6BB13403}" destId="{99F9FEDA-E3B5-47D2-BEDD-4F31396E13A3}"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A740B-2EF1-49B6-8754-FA60C64498CA}">
      <dsp:nvSpPr>
        <dsp:cNvPr id="0" name=""/>
        <dsp:cNvSpPr/>
      </dsp:nvSpPr>
      <dsp:spPr>
        <a:xfrm>
          <a:off x="1952631" y="323467"/>
          <a:ext cx="4352544" cy="4352544"/>
        </a:xfrm>
        <a:prstGeom prst="pie">
          <a:avLst>
            <a:gd name="adj1" fmla="val 16200000"/>
            <a:gd name="adj2" fmla="val 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Poverty and jobs</a:t>
          </a:r>
        </a:p>
        <a:p>
          <a:pPr marL="0" lvl="0" indent="0" algn="ctr" defTabSz="889000">
            <a:lnSpc>
              <a:spcPct val="90000"/>
            </a:lnSpc>
            <a:spcBef>
              <a:spcPct val="0"/>
            </a:spcBef>
            <a:spcAft>
              <a:spcPct val="35000"/>
            </a:spcAft>
            <a:buNone/>
          </a:pPr>
          <a:endParaRPr lang="en-US" sz="2000" kern="1200" dirty="0"/>
        </a:p>
      </dsp:txBody>
      <dsp:txXfrm>
        <a:off x="4263106" y="1225584"/>
        <a:ext cx="1606296" cy="1191768"/>
      </dsp:txXfrm>
    </dsp:sp>
    <dsp:sp modelId="{80CB9F7C-6C59-490B-B558-C61962C048F8}">
      <dsp:nvSpPr>
        <dsp:cNvPr id="0" name=""/>
        <dsp:cNvSpPr/>
      </dsp:nvSpPr>
      <dsp:spPr>
        <a:xfrm>
          <a:off x="1952631" y="469588"/>
          <a:ext cx="4352544" cy="4352544"/>
        </a:xfrm>
        <a:prstGeom prst="pie">
          <a:avLst>
            <a:gd name="adj1" fmla="val 0"/>
            <a:gd name="adj2" fmla="val 540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Access to healthy food and physical activity</a:t>
          </a:r>
        </a:p>
      </dsp:txBody>
      <dsp:txXfrm>
        <a:off x="4263106" y="2728248"/>
        <a:ext cx="1606296" cy="1191768"/>
      </dsp:txXfrm>
    </dsp:sp>
    <dsp:sp modelId="{2CB1FA1B-1863-4C3B-B96C-BD9996022767}">
      <dsp:nvSpPr>
        <dsp:cNvPr id="0" name=""/>
        <dsp:cNvSpPr/>
      </dsp:nvSpPr>
      <dsp:spPr>
        <a:xfrm>
          <a:off x="1806509" y="469588"/>
          <a:ext cx="4352544" cy="4352544"/>
        </a:xfrm>
        <a:prstGeom prst="pie">
          <a:avLst>
            <a:gd name="adj1" fmla="val 5400000"/>
            <a:gd name="adj2" fmla="val 1080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Behavioral health</a:t>
          </a:r>
        </a:p>
      </dsp:txBody>
      <dsp:txXfrm>
        <a:off x="2242282" y="2728248"/>
        <a:ext cx="1606296" cy="1191768"/>
      </dsp:txXfrm>
    </dsp:sp>
    <dsp:sp modelId="{7D66AABF-CD84-4861-AC0F-927FB60E3D1C}">
      <dsp:nvSpPr>
        <dsp:cNvPr id="0" name=""/>
        <dsp:cNvSpPr/>
      </dsp:nvSpPr>
      <dsp:spPr>
        <a:xfrm>
          <a:off x="1806509" y="323467"/>
          <a:ext cx="4352544" cy="4352544"/>
        </a:xfrm>
        <a:prstGeom prst="pie">
          <a:avLst>
            <a:gd name="adj1" fmla="val 10800000"/>
            <a:gd name="adj2" fmla="val 1620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Safe and affordable housing</a:t>
          </a:r>
        </a:p>
        <a:p>
          <a:pPr marL="0" lvl="0" indent="0" algn="ctr" defTabSz="889000">
            <a:lnSpc>
              <a:spcPct val="90000"/>
            </a:lnSpc>
            <a:spcBef>
              <a:spcPct val="0"/>
            </a:spcBef>
            <a:spcAft>
              <a:spcPct val="35000"/>
            </a:spcAft>
            <a:buNone/>
          </a:pPr>
          <a:endParaRPr lang="en-US" sz="2000" kern="1200" dirty="0"/>
        </a:p>
      </dsp:txBody>
      <dsp:txXfrm>
        <a:off x="2242282" y="1225584"/>
        <a:ext cx="1606296" cy="1191768"/>
      </dsp:txXfrm>
    </dsp:sp>
    <dsp:sp modelId="{FAEAF2F0-699A-4361-A403-E4E683E761FC}">
      <dsp:nvSpPr>
        <dsp:cNvPr id="0" name=""/>
        <dsp:cNvSpPr/>
      </dsp:nvSpPr>
      <dsp:spPr>
        <a:xfrm>
          <a:off x="1683187" y="54024"/>
          <a:ext cx="4891430" cy="4891430"/>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F857AD-54DF-4695-8CEF-695A7F6B286A}">
      <dsp:nvSpPr>
        <dsp:cNvPr id="0" name=""/>
        <dsp:cNvSpPr/>
      </dsp:nvSpPr>
      <dsp:spPr>
        <a:xfrm>
          <a:off x="1683187" y="200145"/>
          <a:ext cx="4891430" cy="4891430"/>
        </a:xfrm>
        <a:prstGeom prst="circularArrow">
          <a:avLst>
            <a:gd name="adj1" fmla="val 5085"/>
            <a:gd name="adj2" fmla="val 327528"/>
            <a:gd name="adj3" fmla="val 5072472"/>
            <a:gd name="adj4" fmla="val 0"/>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7097FE-51EA-478D-AE9A-94800B7A8CDF}">
      <dsp:nvSpPr>
        <dsp:cNvPr id="0" name=""/>
        <dsp:cNvSpPr/>
      </dsp:nvSpPr>
      <dsp:spPr>
        <a:xfrm>
          <a:off x="1537066" y="200145"/>
          <a:ext cx="4891430" cy="4891430"/>
        </a:xfrm>
        <a:prstGeom prst="circularArrow">
          <a:avLst>
            <a:gd name="adj1" fmla="val 5085"/>
            <a:gd name="adj2" fmla="val 327528"/>
            <a:gd name="adj3" fmla="val 10472472"/>
            <a:gd name="adj4" fmla="val 54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F9FEDA-E3B5-47D2-BEDD-4F31396E13A3}">
      <dsp:nvSpPr>
        <dsp:cNvPr id="0" name=""/>
        <dsp:cNvSpPr/>
      </dsp:nvSpPr>
      <dsp:spPr>
        <a:xfrm>
          <a:off x="1537066" y="54024"/>
          <a:ext cx="4891430" cy="4891430"/>
        </a:xfrm>
        <a:prstGeom prst="circularArrow">
          <a:avLst>
            <a:gd name="adj1" fmla="val 5085"/>
            <a:gd name="adj2" fmla="val 327528"/>
            <a:gd name="adj3" fmla="val 15872472"/>
            <a:gd name="adj4" fmla="val 108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67E68A0F-BCAA-45D6-AAC9-1D34F86E8CCC}" type="datetimeFigureOut">
              <a:rPr lang="en-US"/>
              <a:pPr>
                <a:defRPr/>
              </a:pPr>
              <a:t>9/15/2021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0FE150C5-7CF5-4F52-80A1-A95FCA7D66D9}" type="slidenum">
              <a:rPr lang="en-US"/>
              <a:pPr>
                <a:defRPr/>
              </a:pPr>
              <a:t>‹#›</a:t>
            </a:fld>
            <a:endParaRPr lang="en-US"/>
          </a:p>
        </p:txBody>
      </p:sp>
    </p:spTree>
    <p:extLst>
      <p:ext uri="{BB962C8B-B14F-4D97-AF65-F5344CB8AC3E}">
        <p14:creationId xmlns:p14="http://schemas.microsoft.com/office/powerpoint/2010/main" val="275092294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321D9523-FAE1-4F08-8E30-99FCB480A393}" type="datetimeFigureOut">
              <a:rPr lang="en-US"/>
              <a:pPr>
                <a:defRPr/>
              </a:pPr>
              <a:t>9/15/2021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8682EF55-225A-4ADF-8403-462834AC91C6}" type="slidenum">
              <a:rPr lang="en-US"/>
              <a:pPr>
                <a:defRPr/>
              </a:pPr>
              <a:t>‹#›</a:t>
            </a:fld>
            <a:endParaRPr lang="en-US"/>
          </a:p>
        </p:txBody>
      </p:sp>
    </p:spTree>
    <p:extLst>
      <p:ext uri="{BB962C8B-B14F-4D97-AF65-F5344CB8AC3E}">
        <p14:creationId xmlns:p14="http://schemas.microsoft.com/office/powerpoint/2010/main" val="185195651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dirty="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0835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76350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15506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dirty="0"/>
              <a:t> </a:t>
            </a:r>
          </a:p>
          <a:p>
            <a:endParaRPr lang="en-US" dirty="0"/>
          </a:p>
        </p:txBody>
      </p:sp>
    </p:spTree>
    <p:extLst>
      <p:ext uri="{BB962C8B-B14F-4D97-AF65-F5344CB8AC3E}">
        <p14:creationId xmlns:p14="http://schemas.microsoft.com/office/powerpoint/2010/main" val="4134983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dirty="0"/>
              <a:t> </a:t>
            </a:r>
          </a:p>
          <a:p>
            <a:endParaRPr lang="en-US" dirty="0"/>
          </a:p>
        </p:txBody>
      </p:sp>
    </p:spTree>
    <p:extLst>
      <p:ext uri="{BB962C8B-B14F-4D97-AF65-F5344CB8AC3E}">
        <p14:creationId xmlns:p14="http://schemas.microsoft.com/office/powerpoint/2010/main" val="1640579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2991825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53858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3587491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200" dirty="0">
                <a:latin typeface="+mn-lt"/>
              </a:rPr>
              <a:t> </a:t>
            </a:r>
            <a:endPar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endParaRPr>
          </a:p>
          <a:p>
            <a:pPr marL="0" marR="0" lvl="0" indent="0" algn="l" defTabSz="914400" rtl="0" eaLnBrk="0" fontAlgn="base" latinLnBrk="0" hangingPunct="0">
              <a:lnSpc>
                <a:spcPct val="100000"/>
              </a:lnSpc>
              <a:spcBef>
                <a:spcPts val="0"/>
              </a:spcBef>
              <a:spcAft>
                <a:spcPct val="0"/>
              </a:spcAft>
              <a:buClr>
                <a:srgbClr val="2F9139"/>
              </a:buClr>
              <a:buSzPct val="60000"/>
              <a:buFont typeface="Wingdings" pitchFamily="2" charset="2"/>
              <a:buNone/>
              <a:tabLst/>
              <a:defRPr/>
            </a:pPr>
            <a:endParaRPr kumimoji="0" lang="en-US" sz="1200" b="0" i="0" u="none" strike="noStrike" kern="1200" cap="none" spc="0" normalizeH="0" baseline="0" noProof="0" dirty="0">
              <a:ln>
                <a:noFill/>
              </a:ln>
              <a:solidFill>
                <a:prstClr val="white">
                  <a:lumMod val="50000"/>
                </a:prstClr>
              </a:solidFill>
              <a:effectLst/>
              <a:uLnTx/>
              <a:uFillTx/>
              <a:latin typeface="+mn-lt"/>
              <a:ea typeface="+mn-ea"/>
              <a:cs typeface="+mn-cs"/>
            </a:endParaRPr>
          </a:p>
          <a:p>
            <a:endParaRPr lang="en-US" dirty="0"/>
          </a:p>
        </p:txBody>
      </p:sp>
    </p:spTree>
    <p:extLst>
      <p:ext uri="{BB962C8B-B14F-4D97-AF65-F5344CB8AC3E}">
        <p14:creationId xmlns:p14="http://schemas.microsoft.com/office/powerpoint/2010/main" val="1946631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mn-lt"/>
              </a:rPr>
              <a:t> </a:t>
            </a:r>
            <a:endParaRPr lang="en-US" dirty="0"/>
          </a:p>
        </p:txBody>
      </p:sp>
    </p:spTree>
    <p:extLst>
      <p:ext uri="{BB962C8B-B14F-4D97-AF65-F5344CB8AC3E}">
        <p14:creationId xmlns:p14="http://schemas.microsoft.com/office/powerpoint/2010/main" val="1287988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LiveWell has additionally worked with the Health Department, the Sexual Trauma and Abuse Care Center, and local community residents to form work groups to address tobacco use and sexual violence prevention. LiveWell will continue to utilize multi-sectoral partnerships to respond to emergent community opportunities and needs, and leverage funds for our community. </a:t>
            </a:r>
          </a:p>
          <a:p>
            <a:endParaRPr lang="en-US" dirty="0"/>
          </a:p>
        </p:txBody>
      </p:sp>
    </p:spTree>
    <p:extLst>
      <p:ext uri="{BB962C8B-B14F-4D97-AF65-F5344CB8AC3E}">
        <p14:creationId xmlns:p14="http://schemas.microsoft.com/office/powerpoint/2010/main" val="1816700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359025" y="6043613"/>
            <a:ext cx="6784975" cy="714375"/>
          </a:xfrm>
          <a:prstGeom prst="rect">
            <a:avLst/>
          </a:prstGeom>
          <a:solidFill>
            <a:srgbClr val="85C35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b="1" cap="all" baseline="0">
                <a:solidFill>
                  <a:srgbClr val="2F9139"/>
                </a:solidFill>
                <a:latin typeface="+mj-lt"/>
              </a:defRPr>
            </a:lvl1pPr>
          </a:lstStyle>
          <a:p>
            <a:r>
              <a:rPr lang="en-US" dirty="0"/>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000">
                <a:solidFill>
                  <a:srgbClr val="FFFFFF"/>
                </a:solidFill>
                <a:latin typeface="+mn-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10" name="Date Placeholder 27"/>
          <p:cNvSpPr>
            <a:spLocks noGrp="1"/>
          </p:cNvSpPr>
          <p:nvPr>
            <p:ph type="dt" sz="half" idx="10"/>
          </p:nvPr>
        </p:nvSpPr>
        <p:spPr>
          <a:xfrm>
            <a:off x="307975" y="304800"/>
            <a:ext cx="2057400" cy="685800"/>
          </a:xfrm>
        </p:spPr>
        <p:txBody>
          <a:bodyPr>
            <a:noAutofit/>
          </a:bodyPr>
          <a:lstStyle>
            <a:lvl1pPr algn="ctr">
              <a:defRPr sz="2000">
                <a:solidFill>
                  <a:srgbClr val="FFFFFF"/>
                </a:solidFill>
                <a:latin typeface="Frutiger 55 Roman" pitchFamily="2" charset="0"/>
              </a:defRPr>
            </a:lvl1pPr>
          </a:lstStyle>
          <a:p>
            <a:pPr>
              <a:defRPr/>
            </a:pPr>
            <a:fld id="{59228E70-AE70-473B-BA92-FE0CCB02764D}" type="datetime1">
              <a:rPr lang="en-US" smtClean="0"/>
              <a:t>9/15/2021</a:t>
            </a:fld>
            <a:endParaRPr lang="en-US" dirty="0"/>
          </a:p>
        </p:txBody>
      </p:sp>
      <p:pic>
        <p:nvPicPr>
          <p:cNvPr id="3" name="Picture 2" descr="LiveWell_DG_C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5181600"/>
            <a:ext cx="1828800" cy="1548384"/>
          </a:xfrm>
          <a:prstGeom prst="rect">
            <a:avLst/>
          </a:prstGeom>
        </p:spPr>
      </p:pic>
    </p:spTree>
    <p:extLst>
      <p:ext uri="{BB962C8B-B14F-4D97-AF65-F5344CB8AC3E}">
        <p14:creationId xmlns:p14="http://schemas.microsoft.com/office/powerpoint/2010/main" val="185430613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61E4A1BE-0D60-4E9B-AC73-680CEF918AF6}" type="datetime1">
              <a:rPr lang="en-US" smtClean="0"/>
              <a:t>9/15/2021</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E4ED77B-588E-46EB-BD28-27AA677395E6}" type="slidenum">
              <a:rPr lang="en-US"/>
              <a:pPr>
                <a:defRPr/>
              </a:pPr>
              <a:t>‹#›</a:t>
            </a:fld>
            <a:endParaRPr lang="en-US" dirty="0"/>
          </a:p>
        </p:txBody>
      </p:sp>
    </p:spTree>
    <p:extLst>
      <p:ext uri="{BB962C8B-B14F-4D97-AF65-F5344CB8AC3E}">
        <p14:creationId xmlns:p14="http://schemas.microsoft.com/office/powerpoint/2010/main" val="4115809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6142038" y="609600"/>
            <a:ext cx="228600" cy="6248400"/>
          </a:xfrm>
          <a:prstGeom prst="rect">
            <a:avLst/>
          </a:prstGeom>
          <a:solidFill>
            <a:srgbClr val="85C35C"/>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399BCFC3-418E-4CD4-AEEB-C554C3378CF2}" type="datetime1">
              <a:rPr lang="en-US" smtClean="0"/>
              <a:t>9/15/2021</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a:solidFill>
            <a:srgbClr val="2F9139"/>
          </a:solidFill>
        </p:spPr>
        <p:txBody>
          <a:bodyPr/>
          <a:lstStyle>
            <a:lvl1pPr>
              <a:defRPr/>
            </a:lvl1pPr>
          </a:lstStyle>
          <a:p>
            <a:pPr>
              <a:defRPr/>
            </a:pPr>
            <a:fld id="{EDA6D059-D1C9-476E-8FC7-534CD18C7EE5}" type="slidenum">
              <a:rPr lang="en-US"/>
              <a:pPr>
                <a:defRPr/>
              </a:pPr>
              <a:t>‹#›</a:t>
            </a:fld>
            <a:endParaRPr lang="en-US" dirty="0"/>
          </a:p>
        </p:txBody>
      </p:sp>
    </p:spTree>
    <p:extLst>
      <p:ext uri="{BB962C8B-B14F-4D97-AF65-F5344CB8AC3E}">
        <p14:creationId xmlns:p14="http://schemas.microsoft.com/office/powerpoint/2010/main" val="354197954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fld id="{B90616AC-E59C-4442-91E0-DA7560766BC0}" type="datetime1">
              <a:rPr lang="en-US" smtClean="0"/>
              <a:t>9/15/2021</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DF7E5CC-56BE-43EF-A1B0-DC999FD60B0F}" type="slidenum">
              <a:rPr lang="en-US"/>
              <a:pPr>
                <a:defRPr/>
              </a:pPr>
              <a:t>‹#›</a:t>
            </a:fld>
            <a:endParaRPr lang="en-US" dirty="0"/>
          </a:p>
        </p:txBody>
      </p:sp>
    </p:spTree>
    <p:extLst>
      <p:ext uri="{BB962C8B-B14F-4D97-AF65-F5344CB8AC3E}">
        <p14:creationId xmlns:p14="http://schemas.microsoft.com/office/powerpoint/2010/main" val="4044924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445469E6-9318-49DD-8D53-494FD279C687}" type="datetime1">
              <a:rPr lang="en-US" smtClean="0"/>
              <a:t>9/15/2021</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solidFill>
            <a:srgbClr val="2F9139"/>
          </a:solidFill>
        </p:spPr>
        <p:txBody>
          <a:bodyPr/>
          <a:lstStyle>
            <a:lvl1pPr>
              <a:defRPr/>
            </a:lvl1pPr>
          </a:lstStyle>
          <a:p>
            <a:pPr>
              <a:defRPr/>
            </a:pPr>
            <a:fld id="{FF2D54F4-BE64-40A3-AA29-BF7391B3DEBA}" type="slidenum">
              <a:rPr lang="en-US"/>
              <a:pPr>
                <a:defRPr/>
              </a:pPr>
              <a:t>‹#›</a:t>
            </a:fld>
            <a:endParaRPr lang="en-US"/>
          </a:p>
        </p:txBody>
      </p:sp>
    </p:spTree>
    <p:extLst>
      <p:ext uri="{BB962C8B-B14F-4D97-AF65-F5344CB8AC3E}">
        <p14:creationId xmlns:p14="http://schemas.microsoft.com/office/powerpoint/2010/main" val="2407819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156448" cy="685800"/>
          </a:xfrm>
        </p:spPr>
        <p:txBody>
          <a:bodyPr/>
          <a:lstStyle>
            <a:lvl1pPr>
              <a:defRPr>
                <a:solidFill>
                  <a:schemeClr val="bg1">
                    <a:lumMod val="50000"/>
                  </a:schemeClr>
                </a:solidFill>
                <a:latin typeface="+mj-lt"/>
              </a:defRPr>
            </a:lvl1pPr>
          </a:lstStyle>
          <a:p>
            <a:r>
              <a:rPr lang="en-US" dirty="0"/>
              <a:t>Click to edit Master title style</a:t>
            </a:r>
          </a:p>
        </p:txBody>
      </p:sp>
      <p:sp>
        <p:nvSpPr>
          <p:cNvPr id="8" name="Content Placeholder 7"/>
          <p:cNvSpPr>
            <a:spLocks noGrp="1"/>
          </p:cNvSpPr>
          <p:nvPr>
            <p:ph sz="quarter" idx="1"/>
          </p:nvPr>
        </p:nvSpPr>
        <p:spPr>
          <a:xfrm>
            <a:off x="612648" y="1600200"/>
            <a:ext cx="8153400" cy="4495800"/>
          </a:xfrm>
        </p:spPr>
        <p:txBody>
          <a:bodyPr/>
          <a:lstStyle>
            <a:lvl1pPr>
              <a:defRPr>
                <a:latin typeface="+mj-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4953000" y="4953000"/>
            <a:ext cx="2667000" cy="365125"/>
          </a:xfrm>
        </p:spPr>
        <p:txBody>
          <a:bodyPr/>
          <a:lstStyle>
            <a:lvl1pPr>
              <a:defRPr/>
            </a:lvl1pPr>
          </a:lstStyle>
          <a:p>
            <a:pPr>
              <a:defRPr/>
            </a:pPr>
            <a:fld id="{F84F2AC3-D34C-4C68-907A-A9E699B9EA01}" type="datetime1">
              <a:rPr lang="en-US" smtClean="0"/>
              <a:t>9/15/2021</a:t>
            </a:fld>
            <a:endParaRPr lang="en-US" dirty="0"/>
          </a:p>
        </p:txBody>
      </p:sp>
      <p:sp>
        <p:nvSpPr>
          <p:cNvPr id="6" name="Footer Placeholder 4"/>
          <p:cNvSpPr>
            <a:spLocks noGrp="1"/>
          </p:cNvSpPr>
          <p:nvPr>
            <p:ph type="ftr" sz="quarter" idx="11"/>
          </p:nvPr>
        </p:nvSpPr>
        <p:spPr/>
        <p:txBody>
          <a:bodyPr/>
          <a:lstStyle>
            <a:lvl1pPr>
              <a:defRPr>
                <a:latin typeface="+mn-lt"/>
              </a:defRPr>
            </a:lvl1pPr>
          </a:lstStyle>
          <a:p>
            <a:pPr>
              <a:defRPr/>
            </a:pPr>
            <a:endParaRPr lang="en-US"/>
          </a:p>
        </p:txBody>
      </p:sp>
      <p:sp>
        <p:nvSpPr>
          <p:cNvPr id="7" name="Slide Number Placeholder 5"/>
          <p:cNvSpPr>
            <a:spLocks noGrp="1"/>
          </p:cNvSpPr>
          <p:nvPr>
            <p:ph type="sldNum" sz="quarter" idx="12"/>
          </p:nvPr>
        </p:nvSpPr>
        <p:spPr>
          <a:solidFill>
            <a:srgbClr val="2F9139"/>
          </a:solidFill>
        </p:spPr>
        <p:txBody>
          <a:bodyPr/>
          <a:lstStyle>
            <a:lvl1pPr>
              <a:defRPr>
                <a:solidFill>
                  <a:srgbClr val="FFFFFF"/>
                </a:solidFill>
                <a:latin typeface="+mn-lt"/>
              </a:defRPr>
            </a:lvl1pPr>
          </a:lstStyle>
          <a:p>
            <a:pPr>
              <a:defRPr/>
            </a:pPr>
            <a:fld id="{8A42CB45-06B5-4ABC-86CE-82F129C22E90}" type="slidenum">
              <a:rPr lang="en-US"/>
              <a:pPr>
                <a:defRPr/>
              </a:pPr>
              <a:t>‹#›</a:t>
            </a:fld>
            <a:endParaRPr lang="en-US" dirty="0"/>
          </a:p>
        </p:txBody>
      </p:sp>
      <p:pic>
        <p:nvPicPr>
          <p:cNvPr id="4" name="Picture 3" descr="LiveWell_DG_C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0" y="5791200"/>
            <a:ext cx="1143000" cy="967740"/>
          </a:xfrm>
          <a:prstGeom prst="rect">
            <a:avLst/>
          </a:prstGeom>
        </p:spPr>
      </p:pic>
    </p:spTree>
    <p:extLst>
      <p:ext uri="{BB962C8B-B14F-4D97-AF65-F5344CB8AC3E}">
        <p14:creationId xmlns:p14="http://schemas.microsoft.com/office/powerpoint/2010/main" val="4029549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1600200"/>
            <a:ext cx="1295400" cy="990600"/>
          </a:xfrm>
          <a:prstGeom prst="rect">
            <a:avLst/>
          </a:prstGeom>
          <a:solidFill>
            <a:srgbClr val="2F913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371600" y="1600200"/>
            <a:ext cx="7772400" cy="990600"/>
          </a:xfrm>
          <a:prstGeom prst="rect">
            <a:avLst/>
          </a:prstGeom>
          <a:solidFill>
            <a:srgbClr val="85C35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bg1">
                    <a:lumMod val="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fld id="{6012493E-0BF0-42F2-8176-C41C91F2E316}" type="datetime1">
              <a:rPr lang="en-US" smtClean="0"/>
              <a:t>9/15/2021</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1208C9FF-EBA0-4489-B3AD-A17E82CE2907}"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15257037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pPr>
              <a:defRPr/>
            </a:pPr>
            <a:fld id="{587F6F4A-7A0B-403C-8694-A919E0CD693B}" type="datetime1">
              <a:rPr lang="en-US" smtClean="0"/>
              <a:t>9/15/2021</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5570E5A6-DDC6-4C21-935F-33A16008F93A}"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622012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rgbClr val="85C35C"/>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rgbClr val="85C35C"/>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F387E994-B1DB-4812-94C5-E540BCEA90FB}" type="datetime1">
              <a:rPr lang="en-US" smtClean="0"/>
              <a:t>9/15/2021</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5CE2707A-B37B-4531-9176-5F45D697318E}"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848722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CF0AF4CB-9DC8-4A57-9545-499A9568DE2F}" type="datetime1">
              <a:rPr lang="en-US" smtClean="0"/>
              <a:t>9/15/2021</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solidFill>
            <a:srgbClr val="2F9139"/>
          </a:solidFill>
        </p:spPr>
        <p:txBody>
          <a:bodyPr/>
          <a:lstStyle>
            <a:lvl1pPr>
              <a:defRPr>
                <a:solidFill>
                  <a:srgbClr val="FFFFFF"/>
                </a:solidFill>
              </a:defRPr>
            </a:lvl1pPr>
          </a:lstStyle>
          <a:p>
            <a:pPr>
              <a:defRPr/>
            </a:pPr>
            <a:fld id="{C69C9440-6963-471A-BEA2-DD545C8E9C02}" type="slidenum">
              <a:rPr lang="en-US"/>
              <a:pPr>
                <a:defRPr/>
              </a:pPr>
              <a:t>‹#›</a:t>
            </a:fld>
            <a:endParaRPr lang="en-US"/>
          </a:p>
        </p:txBody>
      </p:sp>
    </p:spTree>
    <p:extLst>
      <p:ext uri="{BB962C8B-B14F-4D97-AF65-F5344CB8AC3E}">
        <p14:creationId xmlns:p14="http://schemas.microsoft.com/office/powerpoint/2010/main" val="2578240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474231E9-CB60-4DA9-A637-AC38091B48F7}" type="datetime1">
              <a:rPr lang="en-US" smtClean="0"/>
              <a:t>9/15/2021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8BC5F372-7D92-4185-8916-F4EF09EDF1E4}" type="slidenum">
              <a:rPr lang="en-US"/>
              <a:pPr>
                <a:defRPr/>
              </a:pPr>
              <a:t>‹#›</a:t>
            </a:fld>
            <a:endParaRPr lang="en-US"/>
          </a:p>
        </p:txBody>
      </p:sp>
    </p:spTree>
    <p:extLst>
      <p:ext uri="{BB962C8B-B14F-4D97-AF65-F5344CB8AC3E}">
        <p14:creationId xmlns:p14="http://schemas.microsoft.com/office/powerpoint/2010/main" val="3854189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solidFill>
            <a:srgbClr val="85C35C"/>
          </a:solidFill>
          <a:ln w="50800" cap="sq" cmpd="dbl" algn="ctr">
            <a:solidFill>
              <a:srgbClr val="2F9139"/>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dirty="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153F84BE-94E3-4B2D-B8EC-99CA286F88C0}" type="datetime1">
              <a:rPr lang="en-US" smtClean="0"/>
              <a:t>9/15/2021</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8330F9D-737D-4194-835D-2C1BC3C06F5C}" type="slidenum">
              <a:rPr lang="en-US"/>
              <a:pPr>
                <a:defRPr/>
              </a:pPr>
              <a:t>‹#›</a:t>
            </a:fld>
            <a:endParaRPr lang="en-US" dirty="0"/>
          </a:p>
        </p:txBody>
      </p:sp>
    </p:spTree>
    <p:extLst>
      <p:ext uri="{BB962C8B-B14F-4D97-AF65-F5344CB8AC3E}">
        <p14:creationId xmlns:p14="http://schemas.microsoft.com/office/powerpoint/2010/main" val="1937711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77F69FAC-FFF6-4B12-BEE9-FBBF6F4567F7}" type="datetime1">
              <a:rPr lang="en-US" smtClean="0"/>
              <a:t>9/15/2021</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E754A31E-0FD4-404B-BB81-C9883DB80ACB}"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224850488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Frutiger 45 Light" pitchFamily="34" charset="0"/>
              </a:defRPr>
            </a:lvl1pPr>
          </a:lstStyle>
          <a:p>
            <a:pPr>
              <a:defRPr/>
            </a:pPr>
            <a:fld id="{9A834020-F5C6-490C-B80D-F1C72CE318F3}" type="datetime1">
              <a:rPr lang="en-US" smtClean="0"/>
              <a:t>9/15/2021</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Frutiger 45 Light" pitchFamily="34" charset="0"/>
              </a:defRPr>
            </a:lvl1pPr>
          </a:lstStyle>
          <a:p>
            <a:pPr>
              <a:defRPr/>
            </a:pPr>
            <a:endParaRPr lang="en-US" dirty="0"/>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rgbClr val="2F913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rgbClr val="85C35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defRPr>
            </a:lvl1pPr>
          </a:lstStyle>
          <a:p>
            <a:pPr>
              <a:defRPr/>
            </a:pPr>
            <a:fld id="{F9D70630-FE4D-4B64-92AE-0370B4F50F3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75" r:id="rId8"/>
    <p:sldLayoutId id="2147483785" r:id="rId9"/>
    <p:sldLayoutId id="2147483776" r:id="rId10"/>
    <p:sldLayoutId id="2147483786" r:id="rId11"/>
    <p:sldLayoutId id="2147483777" r:id="rId12"/>
    <p:sldLayoutId id="2147483787" r:id="rId13"/>
  </p:sldLayoutIdLst>
  <p:hf sldNum="0" hdr="0" ftr="0" dt="0"/>
  <p:txStyles>
    <p:titleStyle>
      <a:lvl1pPr algn="l" rtl="0" eaLnBrk="0" fontAlgn="base" hangingPunct="0">
        <a:spcBef>
          <a:spcPct val="0"/>
        </a:spcBef>
        <a:spcAft>
          <a:spcPct val="0"/>
        </a:spcAft>
        <a:defRPr sz="4400" kern="1200">
          <a:solidFill>
            <a:schemeClr val="bg1">
              <a:lumMod val="50000"/>
            </a:schemeClr>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bg1">
              <a:lumMod val="50000"/>
            </a:schemeClr>
          </a:solidFill>
          <a:latin typeface="+mj-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bg1">
              <a:lumMod val="50000"/>
            </a:schemeClr>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bg1">
              <a:lumMod val="50000"/>
            </a:schemeClr>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bg1">
              <a:lumMod val="50000"/>
            </a:schemeClr>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bg1">
              <a:lumMod val="50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chh\AppData\Local\Temp\SNAGHTML48873ed.PNG">
            <a:extLst>
              <a:ext uri="{FF2B5EF4-FFF2-40B4-BE49-F238E27FC236}">
                <a16:creationId xmlns:a16="http://schemas.microsoft.com/office/drawing/2014/main" id="{EFF26E05-16E0-4494-B3CA-F9A013704D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2" y="107649"/>
            <a:ext cx="7343775" cy="5514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C1107-2EF4-4122-A548-01BDC58EA718}"/>
              </a:ext>
            </a:extLst>
          </p:cNvPr>
          <p:cNvSpPr>
            <a:spLocks noGrp="1"/>
          </p:cNvSpPr>
          <p:nvPr>
            <p:ph type="title"/>
          </p:nvPr>
        </p:nvSpPr>
        <p:spPr>
          <a:xfrm>
            <a:off x="471152" y="228600"/>
            <a:ext cx="8156448" cy="685800"/>
          </a:xfrm>
        </p:spPr>
        <p:txBody>
          <a:bodyPr/>
          <a:lstStyle/>
          <a:p>
            <a:r>
              <a:rPr lang="en-US" sz="3600" dirty="0"/>
              <a:t>LiveWell – operational/ financial support</a:t>
            </a:r>
          </a:p>
        </p:txBody>
      </p:sp>
      <p:pic>
        <p:nvPicPr>
          <p:cNvPr id="4" name="Picture 3">
            <a:extLst>
              <a:ext uri="{FF2B5EF4-FFF2-40B4-BE49-F238E27FC236}">
                <a16:creationId xmlns:a16="http://schemas.microsoft.com/office/drawing/2014/main" id="{1A07F20B-293E-4D69-AB79-BDA5AB3D12D0}"/>
              </a:ext>
            </a:extLst>
          </p:cNvPr>
          <p:cNvPicPr>
            <a:picLocks noChangeAspect="1"/>
          </p:cNvPicPr>
          <p:nvPr/>
        </p:nvPicPr>
        <p:blipFill>
          <a:blip r:embed="rId3"/>
          <a:stretch>
            <a:fillRect/>
          </a:stretch>
        </p:blipFill>
        <p:spPr>
          <a:xfrm>
            <a:off x="762000" y="2509838"/>
            <a:ext cx="4203632" cy="919162"/>
          </a:xfrm>
          <a:prstGeom prst="rect">
            <a:avLst/>
          </a:prstGeom>
        </p:spPr>
      </p:pic>
      <p:pic>
        <p:nvPicPr>
          <p:cNvPr id="7" name="Picture 6">
            <a:extLst>
              <a:ext uri="{FF2B5EF4-FFF2-40B4-BE49-F238E27FC236}">
                <a16:creationId xmlns:a16="http://schemas.microsoft.com/office/drawing/2014/main" id="{F058E196-22CF-469A-8539-7867A8892567}"/>
              </a:ext>
            </a:extLst>
          </p:cNvPr>
          <p:cNvPicPr>
            <a:picLocks noChangeAspect="1"/>
          </p:cNvPicPr>
          <p:nvPr/>
        </p:nvPicPr>
        <p:blipFill>
          <a:blip r:embed="rId4"/>
          <a:stretch>
            <a:fillRect/>
          </a:stretch>
        </p:blipFill>
        <p:spPr>
          <a:xfrm>
            <a:off x="990600" y="4199899"/>
            <a:ext cx="3255233" cy="1062088"/>
          </a:xfrm>
          <a:prstGeom prst="rect">
            <a:avLst/>
          </a:prstGeom>
        </p:spPr>
      </p:pic>
      <p:pic>
        <p:nvPicPr>
          <p:cNvPr id="9" name="Picture 8">
            <a:extLst>
              <a:ext uri="{FF2B5EF4-FFF2-40B4-BE49-F238E27FC236}">
                <a16:creationId xmlns:a16="http://schemas.microsoft.com/office/drawing/2014/main" id="{9B921832-D826-4163-8722-D8073A7D6ECB}"/>
              </a:ext>
            </a:extLst>
          </p:cNvPr>
          <p:cNvPicPr>
            <a:picLocks noChangeAspect="1"/>
          </p:cNvPicPr>
          <p:nvPr/>
        </p:nvPicPr>
        <p:blipFill>
          <a:blip r:embed="rId5"/>
          <a:stretch>
            <a:fillRect/>
          </a:stretch>
        </p:blipFill>
        <p:spPr>
          <a:xfrm>
            <a:off x="5867400" y="2332277"/>
            <a:ext cx="1638529" cy="1009791"/>
          </a:xfrm>
          <a:prstGeom prst="rect">
            <a:avLst/>
          </a:prstGeom>
        </p:spPr>
      </p:pic>
      <p:pic>
        <p:nvPicPr>
          <p:cNvPr id="11" name="Picture 10">
            <a:extLst>
              <a:ext uri="{FF2B5EF4-FFF2-40B4-BE49-F238E27FC236}">
                <a16:creationId xmlns:a16="http://schemas.microsoft.com/office/drawing/2014/main" id="{0A2CBB07-DAAD-453F-A6BE-5D1403CC88B0}"/>
              </a:ext>
            </a:extLst>
          </p:cNvPr>
          <p:cNvPicPr>
            <a:picLocks noChangeAspect="1"/>
          </p:cNvPicPr>
          <p:nvPr/>
        </p:nvPicPr>
        <p:blipFill>
          <a:blip r:embed="rId6"/>
          <a:stretch>
            <a:fillRect/>
          </a:stretch>
        </p:blipFill>
        <p:spPr>
          <a:xfrm>
            <a:off x="5135509" y="4199899"/>
            <a:ext cx="2370420" cy="1457488"/>
          </a:xfrm>
          <a:prstGeom prst="rect">
            <a:avLst/>
          </a:prstGeom>
        </p:spPr>
      </p:pic>
    </p:spTree>
    <p:extLst>
      <p:ext uri="{BB962C8B-B14F-4D97-AF65-F5344CB8AC3E}">
        <p14:creationId xmlns:p14="http://schemas.microsoft.com/office/powerpoint/2010/main" val="1954320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C1107-2EF4-4122-A548-01BDC58EA718}"/>
              </a:ext>
            </a:extLst>
          </p:cNvPr>
          <p:cNvSpPr>
            <a:spLocks noGrp="1"/>
          </p:cNvSpPr>
          <p:nvPr>
            <p:ph type="title"/>
          </p:nvPr>
        </p:nvSpPr>
        <p:spPr/>
        <p:txBody>
          <a:bodyPr/>
          <a:lstStyle/>
          <a:p>
            <a:r>
              <a:rPr lang="en-US" dirty="0"/>
              <a:t>LiveWell – current initiatives </a:t>
            </a:r>
          </a:p>
        </p:txBody>
      </p:sp>
      <p:pic>
        <p:nvPicPr>
          <p:cNvPr id="4098" name="Picture 2" descr="Image result for tobacco 21">
            <a:extLst>
              <a:ext uri="{FF2B5EF4-FFF2-40B4-BE49-F238E27FC236}">
                <a16:creationId xmlns:a16="http://schemas.microsoft.com/office/drawing/2014/main" id="{5D51EB11-8EFA-450B-9604-93622575B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142" y="5165373"/>
            <a:ext cx="2819400" cy="13251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48F3E37-659E-41A0-A41F-C1DBC584B98A}"/>
              </a:ext>
            </a:extLst>
          </p:cNvPr>
          <p:cNvPicPr>
            <a:picLocks noChangeAspect="1"/>
          </p:cNvPicPr>
          <p:nvPr/>
        </p:nvPicPr>
        <p:blipFill>
          <a:blip r:embed="rId4"/>
          <a:stretch>
            <a:fillRect/>
          </a:stretch>
        </p:blipFill>
        <p:spPr>
          <a:xfrm>
            <a:off x="2427346" y="3666315"/>
            <a:ext cx="2838846" cy="1314633"/>
          </a:xfrm>
          <a:prstGeom prst="rect">
            <a:avLst/>
          </a:prstGeom>
        </p:spPr>
      </p:pic>
      <p:pic>
        <p:nvPicPr>
          <p:cNvPr id="11" name="Picture 10" descr="A picture containing icon&#10;&#10;Description automatically generated">
            <a:extLst>
              <a:ext uri="{FF2B5EF4-FFF2-40B4-BE49-F238E27FC236}">
                <a16:creationId xmlns:a16="http://schemas.microsoft.com/office/drawing/2014/main" id="{26B5DC97-133B-4668-803A-24635FB76C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4747" y="1585770"/>
            <a:ext cx="2476501" cy="1981201"/>
          </a:xfrm>
          <a:prstGeom prst="rect">
            <a:avLst/>
          </a:prstGeom>
        </p:spPr>
      </p:pic>
      <p:pic>
        <p:nvPicPr>
          <p:cNvPr id="5" name="Picture 4">
            <a:extLst>
              <a:ext uri="{FF2B5EF4-FFF2-40B4-BE49-F238E27FC236}">
                <a16:creationId xmlns:a16="http://schemas.microsoft.com/office/drawing/2014/main" id="{D4E9B919-5C27-4C52-BB0F-89E6EADFD6C2}"/>
              </a:ext>
            </a:extLst>
          </p:cNvPr>
          <p:cNvPicPr>
            <a:picLocks noChangeAspect="1"/>
          </p:cNvPicPr>
          <p:nvPr/>
        </p:nvPicPr>
        <p:blipFill>
          <a:blip r:embed="rId6" cstate="print">
            <a:grayscl/>
            <a:extLst>
              <a:ext uri="{28A0092B-C50C-407E-A947-70E740481C1C}">
                <a14:useLocalDpi xmlns:a14="http://schemas.microsoft.com/office/drawing/2010/main" val="0"/>
              </a:ext>
            </a:extLst>
          </a:blip>
          <a:stretch>
            <a:fillRect/>
          </a:stretch>
        </p:blipFill>
        <p:spPr>
          <a:xfrm>
            <a:off x="5986954" y="3103013"/>
            <a:ext cx="2312086" cy="927915"/>
          </a:xfrm>
          <a:prstGeom prst="rect">
            <a:avLst/>
          </a:prstGeom>
        </p:spPr>
      </p:pic>
      <p:pic>
        <p:nvPicPr>
          <p:cNvPr id="13" name="Picture 12">
            <a:extLst>
              <a:ext uri="{FF2B5EF4-FFF2-40B4-BE49-F238E27FC236}">
                <a16:creationId xmlns:a16="http://schemas.microsoft.com/office/drawing/2014/main" id="{99C3A48B-5E75-4CA8-8D9F-CD299B307538}"/>
              </a:ext>
            </a:extLst>
          </p:cNvPr>
          <p:cNvPicPr>
            <a:picLocks noChangeAspect="1"/>
          </p:cNvPicPr>
          <p:nvPr/>
        </p:nvPicPr>
        <p:blipFill>
          <a:blip r:embed="rId7"/>
          <a:stretch>
            <a:fillRect/>
          </a:stretch>
        </p:blipFill>
        <p:spPr>
          <a:xfrm>
            <a:off x="5415459" y="4325412"/>
            <a:ext cx="1758231" cy="2346058"/>
          </a:xfrm>
          <a:prstGeom prst="rect">
            <a:avLst/>
          </a:prstGeom>
        </p:spPr>
      </p:pic>
      <p:pic>
        <p:nvPicPr>
          <p:cNvPr id="15" name="Picture 14">
            <a:extLst>
              <a:ext uri="{FF2B5EF4-FFF2-40B4-BE49-F238E27FC236}">
                <a16:creationId xmlns:a16="http://schemas.microsoft.com/office/drawing/2014/main" id="{DFD66AD4-0175-43B8-869A-8195B9A4EFD5}"/>
              </a:ext>
            </a:extLst>
          </p:cNvPr>
          <p:cNvPicPr>
            <a:picLocks noChangeAspect="1"/>
          </p:cNvPicPr>
          <p:nvPr/>
        </p:nvPicPr>
        <p:blipFill>
          <a:blip r:embed="rId8"/>
          <a:stretch>
            <a:fillRect/>
          </a:stretch>
        </p:blipFill>
        <p:spPr>
          <a:xfrm>
            <a:off x="381000" y="1692627"/>
            <a:ext cx="3465769" cy="1874344"/>
          </a:xfrm>
          <a:prstGeom prst="rect">
            <a:avLst/>
          </a:prstGeom>
        </p:spPr>
      </p:pic>
    </p:spTree>
    <p:extLst>
      <p:ext uri="{BB962C8B-B14F-4D97-AF65-F5344CB8AC3E}">
        <p14:creationId xmlns:p14="http://schemas.microsoft.com/office/powerpoint/2010/main" val="3766130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Ahead</a:t>
            </a:r>
          </a:p>
        </p:txBody>
      </p:sp>
      <p:sp>
        <p:nvSpPr>
          <p:cNvPr id="3" name="Content Placeholder 2"/>
          <p:cNvSpPr>
            <a:spLocks noGrp="1"/>
          </p:cNvSpPr>
          <p:nvPr>
            <p:ph idx="1"/>
          </p:nvPr>
        </p:nvSpPr>
        <p:spPr>
          <a:xfrm>
            <a:off x="228600" y="3435927"/>
            <a:ext cx="8153400" cy="4343400"/>
          </a:xfrm>
        </p:spPr>
        <p:txBody>
          <a:bodyPr/>
          <a:lstStyle/>
          <a:p>
            <a:r>
              <a:rPr lang="en-US" dirty="0"/>
              <a:t>LiveWell strives to be a trusted partner and mobilizer in our community</a:t>
            </a:r>
          </a:p>
          <a:p>
            <a:r>
              <a:rPr lang="en-US" dirty="0"/>
              <a:t>We look forward to sustaining and growing efforts to improve conditions for health for all</a:t>
            </a:r>
          </a:p>
        </p:txBody>
      </p:sp>
      <p:pic>
        <p:nvPicPr>
          <p:cNvPr id="5122" name="Picture 2" descr="Image result for horizon">
            <a:extLst>
              <a:ext uri="{FF2B5EF4-FFF2-40B4-BE49-F238E27FC236}">
                <a16:creationId xmlns:a16="http://schemas.microsoft.com/office/drawing/2014/main" id="{322C03C3-E150-4E9F-BCB3-B840BCA1F02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l="-1211" t="31585" r="1211" b="-7389"/>
          <a:stretch/>
        </p:blipFill>
        <p:spPr bwMode="auto">
          <a:xfrm>
            <a:off x="-160953" y="0"/>
            <a:ext cx="9344577"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280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905D2-7E0E-4D81-A91A-AE254D62271F}"/>
              </a:ext>
            </a:extLst>
          </p:cNvPr>
          <p:cNvSpPr>
            <a:spLocks noGrp="1"/>
          </p:cNvSpPr>
          <p:nvPr>
            <p:ph type="title"/>
          </p:nvPr>
        </p:nvSpPr>
        <p:spPr/>
        <p:txBody>
          <a:bodyPr/>
          <a:lstStyle/>
          <a:p>
            <a:r>
              <a:rPr lang="en-US" dirty="0"/>
              <a:t>LiveWell Vision and Mission</a:t>
            </a:r>
          </a:p>
        </p:txBody>
      </p:sp>
      <p:sp>
        <p:nvSpPr>
          <p:cNvPr id="3" name="Content Placeholder 2">
            <a:extLst>
              <a:ext uri="{FF2B5EF4-FFF2-40B4-BE49-F238E27FC236}">
                <a16:creationId xmlns:a16="http://schemas.microsoft.com/office/drawing/2014/main" id="{E9F97F4C-B03D-4D9D-AED2-FFE2A6E7732C}"/>
              </a:ext>
            </a:extLst>
          </p:cNvPr>
          <p:cNvSpPr>
            <a:spLocks noGrp="1"/>
          </p:cNvSpPr>
          <p:nvPr>
            <p:ph idx="1"/>
          </p:nvPr>
        </p:nvSpPr>
        <p:spPr>
          <a:xfrm>
            <a:off x="612648" y="1905000"/>
            <a:ext cx="8153400" cy="4191000"/>
          </a:xfrm>
        </p:spPr>
        <p:txBody>
          <a:bodyPr/>
          <a:lstStyle/>
          <a:p>
            <a:pPr marL="0" indent="0">
              <a:buNone/>
            </a:pPr>
            <a:r>
              <a:rPr lang="en-US" sz="2800" b="1" dirty="0"/>
              <a:t>Our Vision: </a:t>
            </a:r>
            <a:r>
              <a:rPr lang="en-US" sz="2800" dirty="0"/>
              <a:t>Communities where we all thrive.</a:t>
            </a:r>
          </a:p>
          <a:p>
            <a:pPr marL="0" indent="0">
              <a:buNone/>
            </a:pPr>
            <a:r>
              <a:rPr lang="en-US" sz="2800" b="1" dirty="0"/>
              <a:t>Our Mission: </a:t>
            </a:r>
            <a:r>
              <a:rPr lang="en-US" sz="2800" dirty="0"/>
              <a:t>Leading a movement to build communities that support the health and well-being of all.</a:t>
            </a:r>
          </a:p>
          <a:p>
            <a:endParaRPr lang="en-US" dirty="0"/>
          </a:p>
        </p:txBody>
      </p:sp>
      <p:pic>
        <p:nvPicPr>
          <p:cNvPr id="6" name="Picture 5">
            <a:extLst>
              <a:ext uri="{FF2B5EF4-FFF2-40B4-BE49-F238E27FC236}">
                <a16:creationId xmlns:a16="http://schemas.microsoft.com/office/drawing/2014/main" id="{E24798D0-8D23-445B-8102-624DEAD19A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3657600"/>
            <a:ext cx="5638800" cy="3021151"/>
          </a:xfrm>
          <a:prstGeom prst="rect">
            <a:avLst/>
          </a:prstGeom>
        </p:spPr>
      </p:pic>
    </p:spTree>
    <p:extLst>
      <p:ext uri="{BB962C8B-B14F-4D97-AF65-F5344CB8AC3E}">
        <p14:creationId xmlns:p14="http://schemas.microsoft.com/office/powerpoint/2010/main" val="517199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905D2-7E0E-4D81-A91A-AE254D62271F}"/>
              </a:ext>
            </a:extLst>
          </p:cNvPr>
          <p:cNvSpPr>
            <a:spLocks noGrp="1"/>
          </p:cNvSpPr>
          <p:nvPr>
            <p:ph type="title"/>
          </p:nvPr>
        </p:nvSpPr>
        <p:spPr/>
        <p:txBody>
          <a:bodyPr/>
          <a:lstStyle/>
          <a:p>
            <a:r>
              <a:rPr lang="en-US" dirty="0"/>
              <a:t>LiveWell focus</a:t>
            </a:r>
          </a:p>
        </p:txBody>
      </p:sp>
      <p:sp>
        <p:nvSpPr>
          <p:cNvPr id="3" name="Content Placeholder 2">
            <a:extLst>
              <a:ext uri="{FF2B5EF4-FFF2-40B4-BE49-F238E27FC236}">
                <a16:creationId xmlns:a16="http://schemas.microsoft.com/office/drawing/2014/main" id="{E9F97F4C-B03D-4D9D-AED2-FFE2A6E7732C}"/>
              </a:ext>
            </a:extLst>
          </p:cNvPr>
          <p:cNvSpPr>
            <a:spLocks noGrp="1"/>
          </p:cNvSpPr>
          <p:nvPr>
            <p:ph idx="1"/>
          </p:nvPr>
        </p:nvSpPr>
        <p:spPr>
          <a:xfrm>
            <a:off x="612648" y="1905000"/>
            <a:ext cx="8153400" cy="4191000"/>
          </a:xfrm>
        </p:spPr>
        <p:txBody>
          <a:bodyPr/>
          <a:lstStyle/>
          <a:p>
            <a:pPr marL="0" indent="0">
              <a:buNone/>
            </a:pPr>
            <a:r>
              <a:rPr lang="en-US" sz="2800" b="1" dirty="0"/>
              <a:t>Influencing system, policy, and environmental change in our communities.</a:t>
            </a:r>
            <a:endParaRPr lang="en-US" sz="2800" dirty="0"/>
          </a:p>
          <a:p>
            <a:endParaRPr lang="en-US" dirty="0"/>
          </a:p>
        </p:txBody>
      </p:sp>
      <p:pic>
        <p:nvPicPr>
          <p:cNvPr id="6" name="Picture 5">
            <a:extLst>
              <a:ext uri="{FF2B5EF4-FFF2-40B4-BE49-F238E27FC236}">
                <a16:creationId xmlns:a16="http://schemas.microsoft.com/office/drawing/2014/main" id="{E24798D0-8D23-445B-8102-624DEAD19AB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7916" y="3657600"/>
            <a:ext cx="4995367" cy="3021151"/>
          </a:xfrm>
          <a:prstGeom prst="rect">
            <a:avLst/>
          </a:prstGeom>
        </p:spPr>
      </p:pic>
    </p:spTree>
    <p:extLst>
      <p:ext uri="{BB962C8B-B14F-4D97-AF65-F5344CB8AC3E}">
        <p14:creationId xmlns:p14="http://schemas.microsoft.com/office/powerpoint/2010/main" val="3148426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63000" cy="685800"/>
          </a:xfrm>
        </p:spPr>
        <p:txBody>
          <a:bodyPr/>
          <a:lstStyle/>
          <a:p>
            <a:r>
              <a:rPr lang="en-US" dirty="0"/>
              <a:t>Partners helping shape our future</a:t>
            </a:r>
          </a:p>
        </p:txBody>
      </p:sp>
      <p:graphicFrame>
        <p:nvGraphicFramePr>
          <p:cNvPr id="4" name="Content Placeholder 3">
            <a:extLst>
              <a:ext uri="{FF2B5EF4-FFF2-40B4-BE49-F238E27FC236}">
                <a16:creationId xmlns:a16="http://schemas.microsoft.com/office/drawing/2014/main" id="{46EB3907-506D-49A8-B4AF-CBEAFC6D530A}"/>
              </a:ext>
            </a:extLst>
          </p:cNvPr>
          <p:cNvGraphicFramePr>
            <a:graphicFrameLocks noGrp="1"/>
          </p:cNvGraphicFramePr>
          <p:nvPr>
            <p:ph idx="1"/>
            <p:extLst>
              <p:ext uri="{D42A27DB-BD31-4B8C-83A1-F6EECF244321}">
                <p14:modId xmlns:p14="http://schemas.microsoft.com/office/powerpoint/2010/main" val="1584599182"/>
              </p:ext>
            </p:extLst>
          </p:nvPr>
        </p:nvGraphicFramePr>
        <p:xfrm>
          <a:off x="0" y="685800"/>
          <a:ext cx="9144000" cy="6172200"/>
        </p:xfrm>
        <a:graphic>
          <a:graphicData uri="http://schemas.openxmlformats.org/drawingml/2006/table">
            <a:tbl>
              <a:tblPr firstRow="1" firstCol="1" bandRow="1">
                <a:tableStyleId>{5C22544A-7EE6-4342-B048-85BDC9FD1C3A}</a:tableStyleId>
              </a:tblPr>
              <a:tblGrid>
                <a:gridCol w="4578846">
                  <a:extLst>
                    <a:ext uri="{9D8B030D-6E8A-4147-A177-3AD203B41FA5}">
                      <a16:colId xmlns:a16="http://schemas.microsoft.com/office/drawing/2014/main" val="1397254072"/>
                    </a:ext>
                  </a:extLst>
                </a:gridCol>
                <a:gridCol w="4565154">
                  <a:extLst>
                    <a:ext uri="{9D8B030D-6E8A-4147-A177-3AD203B41FA5}">
                      <a16:colId xmlns:a16="http://schemas.microsoft.com/office/drawing/2014/main" val="1589688639"/>
                    </a:ext>
                  </a:extLst>
                </a:gridCol>
              </a:tblGrid>
              <a:tr h="6172200">
                <a:tc>
                  <a:txBody>
                    <a:bodyPr/>
                    <a:lstStyle/>
                    <a:p>
                      <a:pPr marL="0" marR="0" lvl="0" indent="0">
                        <a:lnSpc>
                          <a:spcPct val="107000"/>
                        </a:lnSpc>
                        <a:spcBef>
                          <a:spcPts val="0"/>
                        </a:spcBef>
                        <a:spcAft>
                          <a:spcPts val="800"/>
                        </a:spcAft>
                        <a:buFont typeface="Calibri" panose="020F0502020204030204" pitchFamily="34" charset="0"/>
                        <a:buNone/>
                      </a:pPr>
                      <a:r>
                        <a:rPr lang="en-US" sz="1300" dirty="0">
                          <a:effectLst/>
                        </a:rPr>
                        <a:t>At-large community members</a:t>
                      </a:r>
                    </a:p>
                    <a:p>
                      <a:pPr marL="0" marR="0" lvl="0" indent="0">
                        <a:lnSpc>
                          <a:spcPct val="107000"/>
                        </a:lnSpc>
                        <a:spcBef>
                          <a:spcPts val="0"/>
                        </a:spcBef>
                        <a:spcAft>
                          <a:spcPts val="800"/>
                        </a:spcAft>
                        <a:buFont typeface="Calibri" panose="020F0502020204030204" pitchFamily="34" charset="0"/>
                        <a:buNone/>
                      </a:pPr>
                      <a:r>
                        <a:rPr lang="en-US" sz="1300" dirty="0">
                          <a:effectLst/>
                        </a:rPr>
                        <a:t>Ballard Community Services</a:t>
                      </a:r>
                    </a:p>
                    <a:p>
                      <a:pPr marL="0" marR="0" lvl="0" indent="0">
                        <a:lnSpc>
                          <a:spcPct val="107000"/>
                        </a:lnSpc>
                        <a:spcBef>
                          <a:spcPts val="0"/>
                        </a:spcBef>
                        <a:spcAft>
                          <a:spcPts val="800"/>
                        </a:spcAft>
                        <a:buFont typeface="Calibri" panose="020F0502020204030204" pitchFamily="34" charset="0"/>
                        <a:buNone/>
                      </a:pPr>
                      <a:r>
                        <a:rPr lang="en-US" sz="1300" dirty="0">
                          <a:effectLst/>
                        </a:rPr>
                        <a:t>Department of Children and Families</a:t>
                      </a:r>
                    </a:p>
                    <a:p>
                      <a:pPr marL="0" marR="0" lvl="0" indent="0">
                        <a:lnSpc>
                          <a:spcPct val="107000"/>
                        </a:lnSpc>
                        <a:spcBef>
                          <a:spcPts val="0"/>
                        </a:spcBef>
                        <a:spcAft>
                          <a:spcPts val="800"/>
                        </a:spcAft>
                        <a:buFont typeface="Calibri" panose="020F0502020204030204" pitchFamily="34" charset="0"/>
                        <a:buNone/>
                      </a:pPr>
                      <a:r>
                        <a:rPr lang="en-US" sz="1300" dirty="0">
                          <a:effectLst/>
                        </a:rPr>
                        <a:t>Douglas County Food Policy Council </a:t>
                      </a:r>
                    </a:p>
                    <a:p>
                      <a:pPr marL="0" marR="0" lvl="0" indent="0">
                        <a:lnSpc>
                          <a:spcPct val="107000"/>
                        </a:lnSpc>
                        <a:spcBef>
                          <a:spcPts val="0"/>
                        </a:spcBef>
                        <a:spcAft>
                          <a:spcPts val="800"/>
                        </a:spcAft>
                        <a:buFont typeface="Calibri" panose="020F0502020204030204" pitchFamily="34" charset="0"/>
                        <a:buNone/>
                      </a:pPr>
                      <a:r>
                        <a:rPr lang="en-US" sz="1300" dirty="0">
                          <a:effectLst/>
                        </a:rPr>
                        <a:t>Elected officials</a:t>
                      </a:r>
                    </a:p>
                    <a:p>
                      <a:pPr marL="0" marR="0" lvl="0" indent="0">
                        <a:lnSpc>
                          <a:spcPct val="107000"/>
                        </a:lnSpc>
                        <a:spcBef>
                          <a:spcPts val="0"/>
                        </a:spcBef>
                        <a:spcAft>
                          <a:spcPts val="800"/>
                        </a:spcAft>
                        <a:buFont typeface="Calibri" panose="020F0502020204030204" pitchFamily="34" charset="0"/>
                        <a:buNone/>
                      </a:pPr>
                      <a:r>
                        <a:rPr lang="en-US" sz="1300" dirty="0">
                          <a:effectLst/>
                        </a:rPr>
                        <a:t>Friends of Lawrence Area Trails</a:t>
                      </a:r>
                    </a:p>
                    <a:p>
                      <a:pPr marL="0" marR="0" lvl="0" indent="0">
                        <a:lnSpc>
                          <a:spcPct val="107000"/>
                        </a:lnSpc>
                        <a:spcBef>
                          <a:spcPts val="0"/>
                        </a:spcBef>
                        <a:spcAft>
                          <a:spcPts val="800"/>
                        </a:spcAft>
                        <a:buFont typeface="Calibri" panose="020F0502020204030204" pitchFamily="34" charset="0"/>
                        <a:buNone/>
                      </a:pPr>
                      <a:r>
                        <a:rPr lang="en-US" sz="1300" dirty="0">
                          <a:effectLst/>
                        </a:rPr>
                        <a:t>Harvesters</a:t>
                      </a:r>
                    </a:p>
                    <a:p>
                      <a:pPr marL="0" marR="0" lvl="0" indent="0">
                        <a:lnSpc>
                          <a:spcPct val="107000"/>
                        </a:lnSpc>
                        <a:spcBef>
                          <a:spcPts val="0"/>
                        </a:spcBef>
                        <a:spcAft>
                          <a:spcPts val="800"/>
                        </a:spcAft>
                        <a:buFont typeface="Calibri" panose="020F0502020204030204" pitchFamily="34" charset="0"/>
                        <a:buNone/>
                      </a:pPr>
                      <a:r>
                        <a:rPr lang="en-US" sz="1300" dirty="0">
                          <a:effectLst/>
                        </a:rPr>
                        <a:t>Just Food</a:t>
                      </a:r>
                    </a:p>
                    <a:p>
                      <a:pPr marL="0" marR="0" lvl="0" indent="0">
                        <a:lnSpc>
                          <a:spcPct val="107000"/>
                        </a:lnSpc>
                        <a:spcBef>
                          <a:spcPts val="0"/>
                        </a:spcBef>
                        <a:spcAft>
                          <a:spcPts val="800"/>
                        </a:spcAft>
                        <a:buFont typeface="Calibri" panose="020F0502020204030204" pitchFamily="34" charset="0"/>
                        <a:buNone/>
                      </a:pPr>
                      <a:r>
                        <a:rPr lang="en-US" sz="1300" dirty="0">
                          <a:effectLst/>
                        </a:rPr>
                        <a:t>K-State Research and Extension, K-State Research and Extension SNAP</a:t>
                      </a:r>
                    </a:p>
                    <a:p>
                      <a:pPr marL="0" marR="0" lvl="0" indent="0">
                        <a:lnSpc>
                          <a:spcPct val="107000"/>
                        </a:lnSpc>
                        <a:spcBef>
                          <a:spcPts val="0"/>
                        </a:spcBef>
                        <a:spcAft>
                          <a:spcPts val="800"/>
                        </a:spcAft>
                        <a:buFont typeface="Calibri" panose="020F0502020204030204" pitchFamily="34" charset="0"/>
                        <a:buNone/>
                      </a:pPr>
                      <a:r>
                        <a:rPr lang="en-US" sz="1300" dirty="0">
                          <a:effectLst/>
                        </a:rPr>
                        <a:t>KU Center for Community Health and Development</a:t>
                      </a:r>
                    </a:p>
                    <a:p>
                      <a:pPr marL="0" marR="0" lvl="0" indent="0">
                        <a:lnSpc>
                          <a:spcPct val="107000"/>
                        </a:lnSpc>
                        <a:spcBef>
                          <a:spcPts val="0"/>
                        </a:spcBef>
                        <a:spcAft>
                          <a:spcPts val="800"/>
                        </a:spcAft>
                        <a:buFont typeface="Calibri" panose="020F0502020204030204" pitchFamily="34" charset="0"/>
                        <a:buNone/>
                      </a:pPr>
                      <a:r>
                        <a:rPr lang="en-US" sz="1300" dirty="0">
                          <a:effectLst/>
                        </a:rPr>
                        <a:t>KU Health, Sport, and Exercise Sciences</a:t>
                      </a:r>
                    </a:p>
                    <a:p>
                      <a:pPr marL="0" marR="0" lvl="0" indent="0">
                        <a:lnSpc>
                          <a:spcPct val="107000"/>
                        </a:lnSpc>
                        <a:spcBef>
                          <a:spcPts val="0"/>
                        </a:spcBef>
                        <a:spcAft>
                          <a:spcPts val="800"/>
                        </a:spcAft>
                        <a:buFont typeface="Calibri" panose="020F0502020204030204" pitchFamily="34" charset="0"/>
                        <a:buNone/>
                      </a:pPr>
                      <a:r>
                        <a:rPr lang="en-US" sz="1300" dirty="0">
                          <a:effectLst/>
                        </a:rPr>
                        <a:t>KU Medical Center Dietetic Internship Program</a:t>
                      </a:r>
                    </a:p>
                    <a:p>
                      <a:pPr marL="0" marR="0" lvl="0" indent="0">
                        <a:lnSpc>
                          <a:spcPct val="107000"/>
                        </a:lnSpc>
                        <a:spcBef>
                          <a:spcPts val="0"/>
                        </a:spcBef>
                        <a:spcAft>
                          <a:spcPts val="800"/>
                        </a:spcAft>
                        <a:buFont typeface="Calibri" panose="020F0502020204030204" pitchFamily="34" charset="0"/>
                        <a:buNone/>
                      </a:pPr>
                      <a:r>
                        <a:rPr lang="en-US" sz="1300" dirty="0">
                          <a:effectLst/>
                        </a:rPr>
                        <a:t>Lawrence-Douglas County Sustainability</a:t>
                      </a:r>
                    </a:p>
                    <a:p>
                      <a:pPr marL="0" marR="0" lvl="0" indent="0">
                        <a:lnSpc>
                          <a:spcPct val="107000"/>
                        </a:lnSpc>
                        <a:spcBef>
                          <a:spcPts val="0"/>
                        </a:spcBef>
                        <a:spcAft>
                          <a:spcPts val="800"/>
                        </a:spcAft>
                        <a:buFont typeface="Calibri" panose="020F0502020204030204" pitchFamily="34" charset="0"/>
                        <a:buNone/>
                      </a:pPr>
                      <a:r>
                        <a:rPr lang="en-US" sz="1300" dirty="0">
                          <a:effectLst/>
                        </a:rPr>
                        <a:t>Lawrence-Douglas County Health Department, Lawrence-Douglas County Health Department WIC</a:t>
                      </a:r>
                      <a:endParaRPr lang="en-US" sz="1300" dirty="0">
                        <a:effectLst/>
                        <a:latin typeface="Corbel" panose="020B0503020204020204" pitchFamily="34" charset="0"/>
                        <a:cs typeface="Times New Roman" panose="02020603050405020304" pitchFamily="18" charset="0"/>
                      </a:endParaRPr>
                    </a:p>
                    <a:p>
                      <a:pPr marL="0" marR="0" lvl="0" indent="0">
                        <a:lnSpc>
                          <a:spcPct val="107000"/>
                        </a:lnSpc>
                        <a:spcBef>
                          <a:spcPts val="0"/>
                        </a:spcBef>
                        <a:spcAft>
                          <a:spcPts val="800"/>
                        </a:spcAft>
                        <a:buFont typeface="Calibri" panose="020F0502020204030204" pitchFamily="34" charset="0"/>
                        <a:buNone/>
                      </a:pPr>
                      <a:r>
                        <a:rPr lang="en-US" sz="1300" dirty="0">
                          <a:effectLst/>
                        </a:rPr>
                        <a:t>Lawrence-Douglas County Housing Authority Full Circle Youth Program</a:t>
                      </a:r>
                    </a:p>
                    <a:p>
                      <a:pPr marL="0" marR="0" lvl="0" indent="0">
                        <a:lnSpc>
                          <a:spcPct val="107000"/>
                        </a:lnSpc>
                        <a:spcBef>
                          <a:spcPts val="0"/>
                        </a:spcBef>
                        <a:spcAft>
                          <a:spcPts val="800"/>
                        </a:spcAft>
                        <a:buFont typeface="Calibri" panose="020F0502020204030204" pitchFamily="34" charset="0"/>
                        <a:buNone/>
                      </a:pPr>
                      <a:r>
                        <a:rPr lang="en-US" sz="1300" dirty="0">
                          <a:effectLst/>
                        </a:rPr>
                        <a:t>LMH Health</a:t>
                      </a:r>
                    </a:p>
                    <a:p>
                      <a:pPr marL="0" marR="0" lvl="0" indent="0" algn="l" defTabSz="914400" rtl="0" eaLnBrk="1" fontAlgn="auto" latinLnBrk="0" hangingPunct="1">
                        <a:lnSpc>
                          <a:spcPct val="107000"/>
                        </a:lnSpc>
                        <a:spcBef>
                          <a:spcPts val="0"/>
                        </a:spcBef>
                        <a:spcAft>
                          <a:spcPts val="800"/>
                        </a:spcAft>
                        <a:buClrTx/>
                        <a:buSzTx/>
                        <a:buFont typeface="Calibri" panose="020F0502020204030204" pitchFamily="34" charset="0"/>
                        <a:buNone/>
                        <a:tabLst/>
                        <a:defRPr/>
                      </a:pPr>
                      <a:r>
                        <a:rPr lang="en-US" sz="1300" dirty="0">
                          <a:effectLst/>
                        </a:rPr>
                        <a:t>Lawrence Pedestrian Coalition</a:t>
                      </a:r>
                    </a:p>
                    <a:p>
                      <a:pPr marL="0" marR="0" lvl="0" indent="0">
                        <a:lnSpc>
                          <a:spcPct val="107000"/>
                        </a:lnSpc>
                        <a:spcBef>
                          <a:spcPts val="0"/>
                        </a:spcBef>
                        <a:spcAft>
                          <a:spcPts val="800"/>
                        </a:spcAft>
                        <a:buFont typeface="Calibri" panose="020F0502020204030204" pitchFamily="34" charset="0"/>
                        <a:buNone/>
                      </a:pPr>
                      <a:endParaRPr lang="en-US" sz="1300" dirty="0">
                        <a:effectLst/>
                      </a:endParaRPr>
                    </a:p>
                  </a:txBody>
                  <a:tcPr marL="65305" marR="65305" marT="0" marB="0"/>
                </a:tc>
                <a:tc>
                  <a:txBody>
                    <a:bodyPr/>
                    <a:lstStyle/>
                    <a:p>
                      <a:pPr marL="0" marR="0" lvl="0" indent="0">
                        <a:lnSpc>
                          <a:spcPct val="107000"/>
                        </a:lnSpc>
                        <a:spcBef>
                          <a:spcPts val="0"/>
                        </a:spcBef>
                        <a:spcAft>
                          <a:spcPts val="800"/>
                        </a:spcAft>
                        <a:buFont typeface="Calibri" panose="020F0502020204030204" pitchFamily="34" charset="0"/>
                        <a:buNone/>
                      </a:pPr>
                      <a:r>
                        <a:rPr lang="en-US" sz="1300" dirty="0">
                          <a:effectLst/>
                        </a:rPr>
                        <a:t>Lawrence Police Department</a:t>
                      </a:r>
                    </a:p>
                    <a:p>
                      <a:pPr marL="0" marR="0" lvl="0" indent="0">
                        <a:lnSpc>
                          <a:spcPct val="107000"/>
                        </a:lnSpc>
                        <a:spcBef>
                          <a:spcPts val="0"/>
                        </a:spcBef>
                        <a:spcAft>
                          <a:spcPts val="800"/>
                        </a:spcAft>
                        <a:buFont typeface="Calibri" panose="020F0502020204030204" pitchFamily="34" charset="0"/>
                        <a:buNone/>
                      </a:pPr>
                      <a:r>
                        <a:rPr lang="en-US" sz="1300" dirty="0">
                          <a:effectLst/>
                        </a:rPr>
                        <a:t>Lecompton United Methodist Church God’s Food Pantry</a:t>
                      </a:r>
                    </a:p>
                    <a:p>
                      <a:pPr marL="0" marR="0" lvl="0" indent="0">
                        <a:lnSpc>
                          <a:spcPct val="107000"/>
                        </a:lnSpc>
                        <a:spcBef>
                          <a:spcPts val="0"/>
                        </a:spcBef>
                        <a:spcAft>
                          <a:spcPts val="800"/>
                        </a:spcAft>
                        <a:buFont typeface="Calibri" panose="020F0502020204030204" pitchFamily="34" charset="0"/>
                        <a:buNone/>
                      </a:pPr>
                      <a:r>
                        <a:rPr lang="en-US" sz="1300" dirty="0">
                          <a:effectLst/>
                        </a:rPr>
                        <a:t>Let’s Talk</a:t>
                      </a:r>
                    </a:p>
                    <a:p>
                      <a:pPr marL="0" marR="0" lvl="0" indent="0">
                        <a:lnSpc>
                          <a:spcPct val="107000"/>
                        </a:lnSpc>
                        <a:spcBef>
                          <a:spcPts val="0"/>
                        </a:spcBef>
                        <a:spcAft>
                          <a:spcPts val="800"/>
                        </a:spcAft>
                        <a:buFont typeface="Calibri" panose="020F0502020204030204" pitchFamily="34" charset="0"/>
                        <a:buNone/>
                      </a:pPr>
                      <a:r>
                        <a:rPr lang="en-US" sz="1300" dirty="0">
                          <a:effectLst/>
                        </a:rPr>
                        <a:t>LiveWell Douglas County</a:t>
                      </a:r>
                    </a:p>
                    <a:p>
                      <a:pPr marL="0" marR="0" lvl="0" indent="0">
                        <a:lnSpc>
                          <a:spcPct val="107000"/>
                        </a:lnSpc>
                        <a:spcBef>
                          <a:spcPts val="0"/>
                        </a:spcBef>
                        <a:spcAft>
                          <a:spcPts val="800"/>
                        </a:spcAft>
                        <a:buFont typeface="Calibri" panose="020F0502020204030204" pitchFamily="34" charset="0"/>
                        <a:buNone/>
                      </a:pPr>
                      <a:r>
                        <a:rPr lang="en-US" sz="1300" dirty="0">
                          <a:effectLst/>
                        </a:rPr>
                        <a:t>Salvation Army</a:t>
                      </a:r>
                    </a:p>
                    <a:p>
                      <a:pPr marL="0" marR="0" lvl="0" indent="0">
                        <a:lnSpc>
                          <a:spcPct val="107000"/>
                        </a:lnSpc>
                        <a:spcBef>
                          <a:spcPts val="0"/>
                        </a:spcBef>
                        <a:spcAft>
                          <a:spcPts val="800"/>
                        </a:spcAft>
                        <a:buFont typeface="Calibri" panose="020F0502020204030204" pitchFamily="34" charset="0"/>
                        <a:buNone/>
                      </a:pPr>
                      <a:r>
                        <a:rPr lang="en-US" sz="1300" dirty="0">
                          <a:effectLst/>
                        </a:rPr>
                        <a:t>Satori Counseling Services</a:t>
                      </a:r>
                    </a:p>
                    <a:p>
                      <a:pPr marL="0" marR="0" lvl="0" indent="0">
                        <a:lnSpc>
                          <a:spcPct val="107000"/>
                        </a:lnSpc>
                        <a:spcBef>
                          <a:spcPts val="0"/>
                        </a:spcBef>
                        <a:spcAft>
                          <a:spcPts val="800"/>
                        </a:spcAft>
                        <a:buFont typeface="Calibri" panose="020F0502020204030204" pitchFamily="34" charset="0"/>
                        <a:buNone/>
                      </a:pPr>
                      <a:r>
                        <a:rPr lang="en-US" sz="1300" dirty="0">
                          <a:effectLst/>
                        </a:rPr>
                        <a:t>Self-Advocate Coalition of Kansas</a:t>
                      </a:r>
                    </a:p>
                    <a:p>
                      <a:pPr marL="0" marR="0" lvl="0" indent="0">
                        <a:lnSpc>
                          <a:spcPct val="107000"/>
                        </a:lnSpc>
                        <a:spcBef>
                          <a:spcPts val="0"/>
                        </a:spcBef>
                        <a:spcAft>
                          <a:spcPts val="800"/>
                        </a:spcAft>
                        <a:buFont typeface="Calibri" panose="020F0502020204030204" pitchFamily="34" charset="0"/>
                        <a:buNone/>
                      </a:pPr>
                      <a:r>
                        <a:rPr lang="en-US" sz="1300" dirty="0">
                          <a:effectLst/>
                        </a:rPr>
                        <a:t>Senior Resource Center for Douglas County</a:t>
                      </a:r>
                    </a:p>
                    <a:p>
                      <a:pPr marL="0" marR="0" lvl="0" indent="0">
                        <a:lnSpc>
                          <a:spcPct val="107000"/>
                        </a:lnSpc>
                        <a:spcBef>
                          <a:spcPts val="0"/>
                        </a:spcBef>
                        <a:spcAft>
                          <a:spcPts val="800"/>
                        </a:spcAft>
                        <a:buFont typeface="Calibri" panose="020F0502020204030204" pitchFamily="34" charset="0"/>
                        <a:buNone/>
                      </a:pPr>
                      <a:r>
                        <a:rPr lang="en-US" sz="1300" dirty="0">
                          <a:effectLst/>
                        </a:rPr>
                        <a:t>Success by 6 Coalition of Douglas County</a:t>
                      </a:r>
                    </a:p>
                    <a:p>
                      <a:pPr marL="0" marR="0" lvl="0" indent="0">
                        <a:lnSpc>
                          <a:spcPct val="107000"/>
                        </a:lnSpc>
                        <a:spcBef>
                          <a:spcPts val="0"/>
                        </a:spcBef>
                        <a:spcAft>
                          <a:spcPts val="800"/>
                        </a:spcAft>
                        <a:buFont typeface="Calibri" panose="020F0502020204030204" pitchFamily="34" charset="0"/>
                        <a:buNone/>
                      </a:pPr>
                      <a:r>
                        <a:rPr lang="en-US" sz="1300" dirty="0">
                          <a:effectLst/>
                        </a:rPr>
                        <a:t>Sustainability Action Network</a:t>
                      </a:r>
                    </a:p>
                    <a:p>
                      <a:pPr marL="0" marR="0" lvl="0" indent="0">
                        <a:lnSpc>
                          <a:spcPct val="107000"/>
                        </a:lnSpc>
                        <a:spcBef>
                          <a:spcPts val="0"/>
                        </a:spcBef>
                        <a:spcAft>
                          <a:spcPts val="800"/>
                        </a:spcAft>
                        <a:buFont typeface="Calibri" panose="020F0502020204030204" pitchFamily="34" charset="0"/>
                        <a:buNone/>
                      </a:pPr>
                      <a:r>
                        <a:rPr lang="en-US" sz="1300" dirty="0">
                          <a:effectLst/>
                        </a:rPr>
                        <a:t>United Way of Douglas County</a:t>
                      </a:r>
                    </a:p>
                    <a:p>
                      <a:pPr marL="0" marR="0" lvl="0" indent="0">
                        <a:lnSpc>
                          <a:spcPct val="107000"/>
                        </a:lnSpc>
                        <a:spcBef>
                          <a:spcPts val="0"/>
                        </a:spcBef>
                        <a:spcAft>
                          <a:spcPts val="800"/>
                        </a:spcAft>
                        <a:buFont typeface="Calibri" panose="020F0502020204030204" pitchFamily="34" charset="0"/>
                        <a:buNone/>
                      </a:pPr>
                      <a:r>
                        <a:rPr lang="en-US" sz="1300" dirty="0">
                          <a:effectLst/>
                        </a:rPr>
                        <a:t>University of Kansas Center for Community Health and Development</a:t>
                      </a:r>
                    </a:p>
                    <a:p>
                      <a:pPr marL="0" marR="0" lvl="0" indent="0">
                        <a:lnSpc>
                          <a:spcPct val="107000"/>
                        </a:lnSpc>
                        <a:spcBef>
                          <a:spcPts val="0"/>
                        </a:spcBef>
                        <a:spcAft>
                          <a:spcPts val="800"/>
                        </a:spcAft>
                        <a:buFont typeface="Calibri" panose="020F0502020204030204" pitchFamily="34" charset="0"/>
                        <a:buNone/>
                      </a:pPr>
                      <a:r>
                        <a:rPr lang="en-US" sz="1300" dirty="0">
                          <a:effectLst/>
                        </a:rPr>
                        <a:t>University of Kansas Research and Training Center on Independent Living</a:t>
                      </a:r>
                    </a:p>
                    <a:p>
                      <a:pPr marL="0" marR="0" lvl="0" indent="0">
                        <a:lnSpc>
                          <a:spcPct val="107000"/>
                        </a:lnSpc>
                        <a:spcBef>
                          <a:spcPts val="0"/>
                        </a:spcBef>
                        <a:spcAft>
                          <a:spcPts val="800"/>
                        </a:spcAft>
                        <a:buFont typeface="Calibri" panose="020F0502020204030204" pitchFamily="34" charset="0"/>
                        <a:buNone/>
                      </a:pPr>
                      <a:r>
                        <a:rPr lang="en-US" sz="1300" dirty="0">
                          <a:effectLst/>
                        </a:rPr>
                        <a:t>University of Kansas Sexual Assault Prevention and Education Center</a:t>
                      </a:r>
                    </a:p>
                    <a:p>
                      <a:pPr marL="0" marR="0" lvl="0" indent="0">
                        <a:lnSpc>
                          <a:spcPct val="107000"/>
                        </a:lnSpc>
                        <a:spcBef>
                          <a:spcPts val="0"/>
                        </a:spcBef>
                        <a:spcAft>
                          <a:spcPts val="800"/>
                        </a:spcAft>
                        <a:buFont typeface="Calibri" panose="020F0502020204030204" pitchFamily="34" charset="0"/>
                        <a:buNone/>
                      </a:pPr>
                      <a:r>
                        <a:rPr lang="en-US" sz="1300" dirty="0">
                          <a:effectLst/>
                        </a:rPr>
                        <a:t>University of Kansas Watkins Health Services</a:t>
                      </a:r>
                    </a:p>
                    <a:p>
                      <a:pPr marL="0" marR="0" lvl="0" indent="0">
                        <a:lnSpc>
                          <a:spcPct val="107000"/>
                        </a:lnSpc>
                        <a:spcBef>
                          <a:spcPts val="0"/>
                        </a:spcBef>
                        <a:spcAft>
                          <a:spcPts val="800"/>
                        </a:spcAft>
                        <a:buFont typeface="Calibri" panose="020F0502020204030204" pitchFamily="34" charset="0"/>
                        <a:buNone/>
                      </a:pPr>
                      <a:r>
                        <a:rPr lang="en-US" sz="1300" dirty="0">
                          <a:effectLst/>
                        </a:rPr>
                        <a:t>USD 497 Lawrence Public Schools</a:t>
                      </a:r>
                    </a:p>
                    <a:p>
                      <a:pPr marL="0" marR="0" lvl="0" indent="0">
                        <a:lnSpc>
                          <a:spcPct val="107000"/>
                        </a:lnSpc>
                        <a:spcBef>
                          <a:spcPts val="0"/>
                        </a:spcBef>
                        <a:spcAft>
                          <a:spcPts val="800"/>
                        </a:spcAft>
                        <a:buFont typeface="Calibri" panose="020F0502020204030204" pitchFamily="34" charset="0"/>
                        <a:buNone/>
                      </a:pPr>
                      <a:r>
                        <a:rPr lang="en-US" sz="1300" dirty="0">
                          <a:effectLst/>
                          <a:latin typeface="Corbel" panose="020B0503020204020204" pitchFamily="34" charset="0"/>
                          <a:ea typeface="Calibri" panose="020F0502020204030204" pitchFamily="34" charset="0"/>
                          <a:cs typeface="Times New Roman" panose="02020603050405020304" pitchFamily="18" charset="0"/>
                        </a:rPr>
                        <a:t>Willow Domestic Violence Center</a:t>
                      </a:r>
                    </a:p>
                  </a:txBody>
                  <a:tcPr marL="65305" marR="65305" marT="0" marB="0"/>
                </a:tc>
                <a:extLst>
                  <a:ext uri="{0D108BD9-81ED-4DB2-BD59-A6C34878D82A}">
                    <a16:rowId xmlns:a16="http://schemas.microsoft.com/office/drawing/2014/main" val="864742560"/>
                  </a:ext>
                </a:extLst>
              </a:tr>
            </a:tbl>
          </a:graphicData>
        </a:graphic>
      </p:graphicFrame>
    </p:spTree>
    <p:extLst>
      <p:ext uri="{BB962C8B-B14F-4D97-AF65-F5344CB8AC3E}">
        <p14:creationId xmlns:p14="http://schemas.microsoft.com/office/powerpoint/2010/main" val="3133775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49A05D4-1968-4BBA-B8A9-484F86011FFB}"/>
              </a:ext>
            </a:extLst>
          </p:cNvPr>
          <p:cNvSpPr>
            <a:spLocks noGrp="1"/>
          </p:cNvSpPr>
          <p:nvPr>
            <p:ph type="title"/>
          </p:nvPr>
        </p:nvSpPr>
        <p:spPr>
          <a:xfrm>
            <a:off x="304800" y="304800"/>
            <a:ext cx="8461248" cy="685800"/>
          </a:xfrm>
        </p:spPr>
        <p:txBody>
          <a:bodyPr/>
          <a:lstStyle/>
          <a:p>
            <a:r>
              <a:rPr lang="en-US" dirty="0"/>
              <a:t>Community health improvement plan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8651355"/>
              </p:ext>
            </p:extLst>
          </p:nvPr>
        </p:nvGraphicFramePr>
        <p:xfrm>
          <a:off x="304800" y="1676400"/>
          <a:ext cx="8147685"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3505200" y="3886200"/>
            <a:ext cx="1847850" cy="76231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65000"/>
                    <a:lumOff val="35000"/>
                  </a:schemeClr>
                </a:solidFill>
              </a:rPr>
              <a:t>Equity &amp; Discrimination</a:t>
            </a:r>
          </a:p>
        </p:txBody>
      </p:sp>
    </p:spTree>
    <p:extLst>
      <p:ext uri="{BB962C8B-B14F-4D97-AF65-F5344CB8AC3E}">
        <p14:creationId xmlns:p14="http://schemas.microsoft.com/office/powerpoint/2010/main" val="3063410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(2018-2023)</a:t>
            </a:r>
          </a:p>
        </p:txBody>
      </p:sp>
      <p:sp>
        <p:nvSpPr>
          <p:cNvPr id="3" name="Content Placeholder 2"/>
          <p:cNvSpPr>
            <a:spLocks noGrp="1"/>
          </p:cNvSpPr>
          <p:nvPr>
            <p:ph idx="1"/>
          </p:nvPr>
        </p:nvSpPr>
        <p:spPr>
          <a:xfrm>
            <a:off x="304800" y="1600200"/>
            <a:ext cx="8686800" cy="4495800"/>
          </a:xfrm>
        </p:spPr>
        <p:txBody>
          <a:bodyPr/>
          <a:lstStyle/>
          <a:p>
            <a:r>
              <a:rPr lang="en-US" sz="2400" dirty="0"/>
              <a:t>Increasing food insecurity and healthy eating</a:t>
            </a:r>
          </a:p>
          <a:p>
            <a:pPr lvl="1"/>
            <a:r>
              <a:rPr lang="en-US" sz="2100" dirty="0"/>
              <a:t>Emergency food assistance</a:t>
            </a:r>
          </a:p>
          <a:p>
            <a:pPr lvl="1"/>
            <a:r>
              <a:rPr lang="en-US" sz="2100" dirty="0"/>
              <a:t>Enhance local culture &amp; appreciation of healthy food</a:t>
            </a:r>
          </a:p>
          <a:p>
            <a:r>
              <a:rPr lang="en-US" sz="2400" dirty="0"/>
              <a:t>Increasing rates of physical activity</a:t>
            </a:r>
          </a:p>
          <a:p>
            <a:pPr lvl="1"/>
            <a:r>
              <a:rPr lang="en-US" sz="2100" dirty="0"/>
              <a:t>Enhancing the built environment</a:t>
            </a:r>
          </a:p>
          <a:p>
            <a:pPr lvl="1"/>
            <a:r>
              <a:rPr lang="en-US" sz="2100" dirty="0"/>
              <a:t>Culture and norms around physical activity</a:t>
            </a:r>
          </a:p>
        </p:txBody>
      </p:sp>
    </p:spTree>
    <p:extLst>
      <p:ext uri="{BB962C8B-B14F-4D97-AF65-F5344CB8AC3E}">
        <p14:creationId xmlns:p14="http://schemas.microsoft.com/office/powerpoint/2010/main" val="2168249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8CC-51DC-4075-B8D5-3A6B3C44DE85}"/>
              </a:ext>
            </a:extLst>
          </p:cNvPr>
          <p:cNvSpPr>
            <a:spLocks noGrp="1"/>
          </p:cNvSpPr>
          <p:nvPr>
            <p:ph type="title"/>
          </p:nvPr>
        </p:nvSpPr>
        <p:spPr/>
        <p:txBody>
          <a:bodyPr/>
          <a:lstStyle/>
          <a:p>
            <a:r>
              <a:rPr lang="en-US" dirty="0"/>
              <a:t>Improving food security/culture</a:t>
            </a:r>
          </a:p>
        </p:txBody>
      </p:sp>
      <p:pic>
        <p:nvPicPr>
          <p:cNvPr id="5" name="Picture 4">
            <a:extLst>
              <a:ext uri="{FF2B5EF4-FFF2-40B4-BE49-F238E27FC236}">
                <a16:creationId xmlns:a16="http://schemas.microsoft.com/office/drawing/2014/main" id="{2D384B86-BE3F-4E34-89B7-48638A7576A2}"/>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4953000" y="3352800"/>
            <a:ext cx="3432048" cy="2676998"/>
          </a:xfrm>
          <a:prstGeom prst="rect">
            <a:avLst/>
          </a:prstGeom>
        </p:spPr>
      </p:pic>
      <p:pic>
        <p:nvPicPr>
          <p:cNvPr id="6" name="Picture 5" descr="Image result for poor child eating healthy food">
            <a:extLst>
              <a:ext uri="{FF2B5EF4-FFF2-40B4-BE49-F238E27FC236}">
                <a16:creationId xmlns:a16="http://schemas.microsoft.com/office/drawing/2014/main" id="{BE0B10EE-EFB5-4CF0-94C4-6653CC3F1F42}"/>
              </a:ext>
            </a:extLst>
          </p:cNvPr>
          <p:cNvPicPr/>
          <p:nvPr/>
        </p:nvPicPr>
        <p:blipFill rotWithShape="1">
          <a:blip r:embed="rId4">
            <a:extLst>
              <a:ext uri="{28A0092B-C50C-407E-A947-70E740481C1C}">
                <a14:useLocalDpi xmlns:a14="http://schemas.microsoft.com/office/drawing/2010/main" val="0"/>
              </a:ext>
            </a:extLst>
          </a:blip>
          <a:srcRect t="2352" b="167"/>
          <a:stretch/>
        </p:blipFill>
        <p:spPr bwMode="auto">
          <a:xfrm>
            <a:off x="0" y="3960784"/>
            <a:ext cx="4873943" cy="2862580"/>
          </a:xfrm>
          <a:prstGeom prst="rect">
            <a:avLst/>
          </a:prstGeom>
          <a:noFill/>
          <a:ln>
            <a:noFill/>
          </a:ln>
          <a:extLst>
            <a:ext uri="{53640926-AAD7-44D8-BBD7-CCE9431645EC}">
              <a14:shadowObscured xmlns:a14="http://schemas.microsoft.com/office/drawing/2010/main"/>
            </a:ext>
          </a:extLst>
        </p:spPr>
      </p:pic>
      <p:pic>
        <p:nvPicPr>
          <p:cNvPr id="7" name="Picture 6" descr="Image result for healthy food">
            <a:extLst>
              <a:ext uri="{FF2B5EF4-FFF2-40B4-BE49-F238E27FC236}">
                <a16:creationId xmlns:a16="http://schemas.microsoft.com/office/drawing/2014/main" id="{636025C7-89D5-45AF-8604-3250E5EAFE4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0" y="1664665"/>
            <a:ext cx="5791200" cy="2186940"/>
          </a:xfrm>
          <a:prstGeom prst="rect">
            <a:avLst/>
          </a:prstGeom>
          <a:noFill/>
          <a:ln>
            <a:noFill/>
          </a:ln>
        </p:spPr>
      </p:pic>
      <p:pic>
        <p:nvPicPr>
          <p:cNvPr id="8" name="Picture 7" descr="Image result for healthy food">
            <a:extLst>
              <a:ext uri="{FF2B5EF4-FFF2-40B4-BE49-F238E27FC236}">
                <a16:creationId xmlns:a16="http://schemas.microsoft.com/office/drawing/2014/main" id="{1601A28B-C362-45D7-8EBB-CBBD2630C150}"/>
              </a:ext>
            </a:extLst>
          </p:cNvPr>
          <p:cNvPicPr/>
          <p:nvPr/>
        </p:nvPicPr>
        <p:blipFill rotWithShape="1">
          <a:blip r:embed="rId6" cstate="print">
            <a:extLst>
              <a:ext uri="{28A0092B-C50C-407E-A947-70E740481C1C}">
                <a14:useLocalDpi xmlns:a14="http://schemas.microsoft.com/office/drawing/2010/main" val="0"/>
              </a:ext>
            </a:extLst>
          </a:blip>
          <a:srcRect t="22731"/>
          <a:stretch/>
        </p:blipFill>
        <p:spPr bwMode="auto">
          <a:xfrm>
            <a:off x="6019800" y="1664665"/>
            <a:ext cx="2929890" cy="21869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92454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7B3AF1-E5F5-435B-AF99-77DDC8D908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7516" y="1676401"/>
            <a:ext cx="3966484" cy="2644322"/>
          </a:xfrm>
          <a:prstGeom prst="rect">
            <a:avLst/>
          </a:prstGeom>
        </p:spPr>
      </p:pic>
      <p:sp>
        <p:nvSpPr>
          <p:cNvPr id="2" name="Title 1">
            <a:extLst>
              <a:ext uri="{FF2B5EF4-FFF2-40B4-BE49-F238E27FC236}">
                <a16:creationId xmlns:a16="http://schemas.microsoft.com/office/drawing/2014/main" id="{05406943-1BB1-4551-A333-461E0A3C2BC0}"/>
              </a:ext>
            </a:extLst>
          </p:cNvPr>
          <p:cNvSpPr>
            <a:spLocks noGrp="1"/>
          </p:cNvSpPr>
          <p:nvPr>
            <p:ph type="title"/>
          </p:nvPr>
        </p:nvSpPr>
        <p:spPr/>
        <p:txBody>
          <a:bodyPr/>
          <a:lstStyle/>
          <a:p>
            <a:r>
              <a:rPr lang="en-US" dirty="0"/>
              <a:t>Enhancing physical activity</a:t>
            </a:r>
          </a:p>
        </p:txBody>
      </p:sp>
      <p:pic>
        <p:nvPicPr>
          <p:cNvPr id="4" name="Picture 3">
            <a:extLst>
              <a:ext uri="{FF2B5EF4-FFF2-40B4-BE49-F238E27FC236}">
                <a16:creationId xmlns:a16="http://schemas.microsoft.com/office/drawing/2014/main" id="{FCFA1F46-F027-4BF4-8CE7-08DF6123EF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195" y="1657083"/>
            <a:ext cx="3617805" cy="2438400"/>
          </a:xfrm>
          <a:prstGeom prst="rect">
            <a:avLst/>
          </a:prstGeom>
        </p:spPr>
      </p:pic>
      <p:pic>
        <p:nvPicPr>
          <p:cNvPr id="5" name="Picture 4">
            <a:extLst>
              <a:ext uri="{FF2B5EF4-FFF2-40B4-BE49-F238E27FC236}">
                <a16:creationId xmlns:a16="http://schemas.microsoft.com/office/drawing/2014/main" id="{73C6711D-40E5-4915-9715-C6F8A27113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0" y="3276600"/>
            <a:ext cx="3842312" cy="2561542"/>
          </a:xfrm>
          <a:prstGeom prst="rect">
            <a:avLst/>
          </a:prstGeom>
        </p:spPr>
      </p:pic>
      <p:sp>
        <p:nvSpPr>
          <p:cNvPr id="3" name="TextBox 2">
            <a:extLst>
              <a:ext uri="{FF2B5EF4-FFF2-40B4-BE49-F238E27FC236}">
                <a16:creationId xmlns:a16="http://schemas.microsoft.com/office/drawing/2014/main" id="{B598AB96-00DB-4808-AFDD-AFF71AAD502C}"/>
              </a:ext>
            </a:extLst>
          </p:cNvPr>
          <p:cNvSpPr txBox="1"/>
          <p:nvPr/>
        </p:nvSpPr>
        <p:spPr>
          <a:xfrm>
            <a:off x="179316" y="4662308"/>
            <a:ext cx="3491661" cy="1077218"/>
          </a:xfrm>
          <a:prstGeom prst="rect">
            <a:avLst/>
          </a:prstGeom>
          <a:noFill/>
        </p:spPr>
        <p:txBody>
          <a:bodyPr wrap="none" rtlCol="0">
            <a:spAutoFit/>
          </a:bodyPr>
          <a:lstStyle/>
          <a:p>
            <a:r>
              <a:rPr lang="en-US" sz="3200" b="1" dirty="0">
                <a:latin typeface="Bradley Hand ITC" panose="03070402050302030203" pitchFamily="66" charset="0"/>
              </a:rPr>
              <a:t>Healthy</a:t>
            </a:r>
          </a:p>
          <a:p>
            <a:r>
              <a:rPr lang="en-US" sz="3200" b="1" dirty="0">
                <a:latin typeface="Bradley Hand ITC" panose="03070402050302030203" pitchFamily="66" charset="0"/>
              </a:rPr>
              <a:t>Built Environment</a:t>
            </a:r>
          </a:p>
        </p:txBody>
      </p:sp>
    </p:spTree>
    <p:extLst>
      <p:ext uri="{BB962C8B-B14F-4D97-AF65-F5344CB8AC3E}">
        <p14:creationId xmlns:p14="http://schemas.microsoft.com/office/powerpoint/2010/main" val="2072444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C1107-2EF4-4122-A548-01BDC58EA718}"/>
              </a:ext>
            </a:extLst>
          </p:cNvPr>
          <p:cNvSpPr>
            <a:spLocks noGrp="1"/>
          </p:cNvSpPr>
          <p:nvPr>
            <p:ph type="title"/>
          </p:nvPr>
        </p:nvSpPr>
        <p:spPr/>
        <p:txBody>
          <a:bodyPr/>
          <a:lstStyle/>
          <a:p>
            <a:r>
              <a:rPr lang="en-US" dirty="0"/>
              <a:t>LiveWell – other areas of focus</a:t>
            </a:r>
          </a:p>
        </p:txBody>
      </p:sp>
      <p:pic>
        <p:nvPicPr>
          <p:cNvPr id="5" name="Picture 4">
            <a:extLst>
              <a:ext uri="{FF2B5EF4-FFF2-40B4-BE49-F238E27FC236}">
                <a16:creationId xmlns:a16="http://schemas.microsoft.com/office/drawing/2014/main" id="{D4E9B919-5C27-4C52-BB0F-89E6EADFD6C2}"/>
              </a:ext>
            </a:extLst>
          </p:cNvPr>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4687824" y="3124200"/>
            <a:ext cx="3607485" cy="1447800"/>
          </a:xfrm>
          <a:prstGeom prst="rect">
            <a:avLst/>
          </a:prstGeom>
        </p:spPr>
      </p:pic>
      <p:pic>
        <p:nvPicPr>
          <p:cNvPr id="9" name="Picture 8">
            <a:extLst>
              <a:ext uri="{FF2B5EF4-FFF2-40B4-BE49-F238E27FC236}">
                <a16:creationId xmlns:a16="http://schemas.microsoft.com/office/drawing/2014/main" id="{FAD19E40-DB25-4C35-B14D-BCBD635D1C3D}"/>
              </a:ext>
            </a:extLst>
          </p:cNvPr>
          <p:cNvPicPr>
            <a:picLocks noChangeAspect="1"/>
          </p:cNvPicPr>
          <p:nvPr/>
        </p:nvPicPr>
        <p:blipFill>
          <a:blip r:embed="rId4"/>
          <a:stretch>
            <a:fillRect/>
          </a:stretch>
        </p:blipFill>
        <p:spPr>
          <a:xfrm>
            <a:off x="1295400" y="2057400"/>
            <a:ext cx="2648320" cy="3772426"/>
          </a:xfrm>
          <a:prstGeom prst="rect">
            <a:avLst/>
          </a:prstGeom>
        </p:spPr>
      </p:pic>
    </p:spTree>
    <p:extLst>
      <p:ext uri="{BB962C8B-B14F-4D97-AF65-F5344CB8AC3E}">
        <p14:creationId xmlns:p14="http://schemas.microsoft.com/office/powerpoint/2010/main" val="304013689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2">
      <a:dk1>
        <a:sysClr val="windowText" lastClr="000000"/>
      </a:dk1>
      <a:lt1>
        <a:sysClr val="window" lastClr="FFFFFF"/>
      </a:lt1>
      <a:dk2>
        <a:srgbClr val="775F55"/>
      </a:dk2>
      <a:lt2>
        <a:srgbClr val="EBDDC3"/>
      </a:lt2>
      <a:accent1>
        <a:srgbClr val="85C35C"/>
      </a:accent1>
      <a:accent2>
        <a:srgbClr val="2F9139"/>
      </a:accent2>
      <a:accent3>
        <a:srgbClr val="85C35C"/>
      </a:accent3>
      <a:accent4>
        <a:srgbClr val="2F9139"/>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71AD75A41940408A7EDF882179E4A6" ma:contentTypeVersion="1" ma:contentTypeDescription="Create a new document." ma:contentTypeScope="" ma:versionID="2cb1a6ae6da413a848117b1cff3b96b9">
  <xsd:schema xmlns:xsd="http://www.w3.org/2001/XMLSchema" xmlns:xs="http://www.w3.org/2001/XMLSchema" xmlns:p="http://schemas.microsoft.com/office/2006/metadata/properties" xmlns:ns2="493de31f-bdfa-4034-93ef-d50a20e9cb95" targetNamespace="http://schemas.microsoft.com/office/2006/metadata/properties" ma:root="true" ma:fieldsID="47ddfbe6d4d24ca1270a7866cc547da3" ns2:_="">
    <xsd:import namespace="493de31f-bdfa-4034-93ef-d50a20e9cb95"/>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3de31f-bdfa-4034-93ef-d50a20e9cb9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F985D0-430C-42A7-9336-02C765902E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3de31f-bdfa-4034-93ef-d50a20e9cb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23AD12-C201-43B0-A57F-626098072857}">
  <ds:schemaRefs>
    <ds:schemaRef ds:uri="http://schemas.microsoft.com/sharepoint/v3/contenttype/forms"/>
  </ds:schemaRefs>
</ds:datastoreItem>
</file>

<file path=customXml/itemProps3.xml><?xml version="1.0" encoding="utf-8"?>
<ds:datastoreItem xmlns:ds="http://schemas.openxmlformats.org/officeDocument/2006/customXml" ds:itemID="{EA6CD3AE-F108-4361-8872-C084B8AD1C90}">
  <ds:schemaRefs>
    <ds:schemaRef ds:uri="http://purl.org/dc/elements/1.1/"/>
    <ds:schemaRef ds:uri="493de31f-bdfa-4034-93ef-d50a20e9cb95"/>
    <ds:schemaRef ds:uri="http://purl.org/dc/dcmitype/"/>
    <ds:schemaRef ds:uri="http://schemas.microsoft.com/office/2006/documentManagement/types"/>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4898</TotalTime>
  <Words>401</Words>
  <Application>Microsoft Office PowerPoint</Application>
  <PresentationFormat>On-screen Show (4:3)</PresentationFormat>
  <Paragraphs>75</Paragraphs>
  <Slides>12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Bradley Hand ITC</vt:lpstr>
      <vt:lpstr>Calibri</vt:lpstr>
      <vt:lpstr>Corbel</vt:lpstr>
      <vt:lpstr>Frutiger 45 Light</vt:lpstr>
      <vt:lpstr>Frutiger 55 Roman</vt:lpstr>
      <vt:lpstr>Tw Cen MT</vt:lpstr>
      <vt:lpstr>Wingdings</vt:lpstr>
      <vt:lpstr>Wingdings 2</vt:lpstr>
      <vt:lpstr>Median</vt:lpstr>
      <vt:lpstr>PowerPoint Presentation</vt:lpstr>
      <vt:lpstr>LiveWell Vision and Mission</vt:lpstr>
      <vt:lpstr>LiveWell focus</vt:lpstr>
      <vt:lpstr>Partners helping shape our future</vt:lpstr>
      <vt:lpstr>Community health improvement plan</vt:lpstr>
      <vt:lpstr>Objectives (2018-2023)</vt:lpstr>
      <vt:lpstr>Improving food security/culture</vt:lpstr>
      <vt:lpstr>Enhancing physical activity</vt:lpstr>
      <vt:lpstr>LiveWell – other areas of focus</vt:lpstr>
      <vt:lpstr>LiveWell – operational/ financial support</vt:lpstr>
      <vt:lpstr>LiveWell – current initiatives </vt:lpstr>
      <vt:lpstr>What’s Ahead</vt:lpstr>
    </vt:vector>
  </TitlesOfParts>
  <Company>LDCHD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Partridge</dc:creator>
  <cp:lastModifiedBy>Tilden, Chris</cp:lastModifiedBy>
  <cp:revision>349</cp:revision>
  <cp:lastPrinted>2018-11-13T19:08:22Z</cp:lastPrinted>
  <dcterms:created xsi:type="dcterms:W3CDTF">2011-04-14T18:42:20Z</dcterms:created>
  <dcterms:modified xsi:type="dcterms:W3CDTF">2021-09-15T20:14:15Z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0x0101009571AD75A41940408A7EDF882179E4A6</vt:lpwstr>
  </property>
</Properties>
</file>